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orient="horz" pos="36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360"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cc6ebefd91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cc6ebefd91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cf665b1cac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cf665b1cac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cf665b1cac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cf665b1cac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cc6ebefd91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cc6ebefd91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A3990"/>
                </a:solidFill>
              </a:rPr>
              <a:t>Objective: Introduce the next speaker… “Now that we now what is the gaming industry and the magnitude of both its engagement and revenue size, XXX will walk you through what makes up a popular game. XXX the floor is yours!”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cc6ebefd91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cc6ebefd91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looking into popularity we were looking to find the diff</a:t>
            </a:r>
            <a:r>
              <a:rPr lang="en"/>
              <a:t>erence between single and multiplayer games and what factors influence the popularity of the </a:t>
            </a:r>
            <a:r>
              <a:rPr lang="en"/>
              <a:t>different clusters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cc7e2c02b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cc7e2c02b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cc7e2c0383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cc7e2c0383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d43f92a04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d43f92a04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cc7e2c0383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cc7e2c0383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cc7e2c0383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cc7e2c0383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d41f442952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d41f442952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day! </a:t>
            </a:r>
            <a:endParaRPr/>
          </a:p>
          <a:p>
            <a:pPr indent="0" lvl="0" marL="0" rtl="0" algn="l">
              <a:spcBef>
                <a:spcPts val="0"/>
              </a:spcBef>
              <a:spcAft>
                <a:spcPts val="0"/>
              </a:spcAft>
              <a:buNone/>
            </a:pPr>
            <a:r>
              <a:rPr lang="en"/>
              <a:t>We are the Mean Team with a (k) and</a:t>
            </a:r>
            <a:endParaRPr/>
          </a:p>
          <a:p>
            <a:pPr indent="0" lvl="0" marL="0" rtl="0" algn="l">
              <a:spcBef>
                <a:spcPts val="0"/>
              </a:spcBef>
              <a:spcAft>
                <a:spcPts val="0"/>
              </a:spcAft>
              <a:buNone/>
            </a:pPr>
            <a:r>
              <a:rPr lang="en"/>
              <a:t>Our team is comprised by [First Kevin], [Pablo Valle] and [Andres Arias]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cc7e2c0383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cc7e2c0383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cc7e2c0383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cc7e2c0383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cc6ebefd91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cc6ebefd91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2A3990"/>
                </a:solidFill>
              </a:rPr>
              <a:t>Objective: Introduce the next speaker… “Popular games have differences amongst each other, but do they grow different?. Andres will help us understand how games grow.”</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cc6ebefc2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Pablo. </a:t>
            </a:r>
            <a:endParaRPr/>
          </a:p>
          <a:p>
            <a:pPr indent="0" lvl="0" marL="0" rtl="0" algn="l">
              <a:spcBef>
                <a:spcPts val="0"/>
              </a:spcBef>
              <a:spcAft>
                <a:spcPts val="0"/>
              </a:spcAft>
              <a:buNone/>
            </a:pPr>
            <a:r>
              <a:rPr lang="en"/>
              <a:t>Growth is very important for Game developers and publishers.</a:t>
            </a:r>
            <a:endParaRPr/>
          </a:p>
          <a:p>
            <a:pPr indent="0" lvl="0" marL="0" rtl="0" algn="l">
              <a:spcBef>
                <a:spcPts val="0"/>
              </a:spcBef>
              <a:spcAft>
                <a:spcPts val="0"/>
              </a:spcAft>
              <a:buNone/>
            </a:pPr>
            <a:r>
              <a:rPr lang="en"/>
              <a:t>Growth is the engine of profitability and engagement within each game and</a:t>
            </a:r>
            <a:endParaRPr/>
          </a:p>
          <a:p>
            <a:pPr indent="0" lvl="0" marL="0" rtl="0" algn="l">
              <a:spcBef>
                <a:spcPts val="0"/>
              </a:spcBef>
              <a:spcAft>
                <a:spcPts val="0"/>
              </a:spcAft>
              <a:buNone/>
            </a:pPr>
            <a:r>
              <a:rPr lang="en"/>
              <a:t>Drives large investment decisions accounting for more than 20% of costs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objective has been to find if games share a growth profile. A path when they grow. </a:t>
            </a:r>
            <a:endParaRPr/>
          </a:p>
          <a:p>
            <a:pPr indent="0" lvl="0" marL="0" rtl="0" algn="l">
              <a:spcBef>
                <a:spcPts val="0"/>
              </a:spcBef>
              <a:spcAft>
                <a:spcPts val="0"/>
              </a:spcAft>
              <a:buNone/>
            </a:pPr>
            <a:r>
              <a:rPr lang="en"/>
              <a:t>How grow differs by size and whether slow growth is recoverable.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t>
            </a:r>
            <a:r>
              <a:rPr lang="en"/>
              <a:t>analysed</a:t>
            </a:r>
            <a:r>
              <a:rPr lang="en"/>
              <a:t> 767 games through their first 60 months using data from Steam.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study used R as the analytical tool and we used the k-means clustering algorithm.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is no “average growth curve”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36" name="Google Shape;436;gcc6ebefc21_1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cdbce4b9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algorithm deployment gave us seven distinct groups of games and each one provided us with… </a:t>
            </a:r>
            <a:endParaRPr/>
          </a:p>
        </p:txBody>
      </p:sp>
      <p:sp>
        <p:nvSpPr>
          <p:cNvPr id="460" name="Google Shape;460;gcdbce4b95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cdbce4b953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gcdbce4b953_0_1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d41f442952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gd41f442952_0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cdbce4b953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cdbce4b953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 distinct growth profile.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Each line outlining the normalized grow path for each group of games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As you can see for some of them higher growth takes places early on. (click)</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While for others, it happened later in their lifecycle. (click)</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cdbce4b953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cdbce4b953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To simplify the study we broke down the 60 periods in quarters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we were better able to notice that the main differences in growth</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Across the different groups take place in the first quarter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Three clusters gather their user base early on but end up with slower growth at the end. (click) (click)</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 quarter represents a little over one year.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Been a hit or been a staple is very different.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Whether a game is playable in the long term or provides a short burst of fun do matter and each can have different monetization mechanics.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Since Steam is pay to play what matters is to monetize early on since novelty might wash away with time.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 far, we have discussed growth distribution…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understanding velocity we turned to… (click)</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cc6ebefc21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Geoffrey Moore with his tech adoption curve </a:t>
            </a:r>
            <a:endParaRPr/>
          </a:p>
          <a:p>
            <a:pPr indent="0" lvl="0" marL="0" rtl="0" algn="l">
              <a:spcBef>
                <a:spcPts val="0"/>
              </a:spcBef>
              <a:spcAft>
                <a:spcPts val="0"/>
              </a:spcAft>
              <a:buNone/>
            </a:pPr>
            <a:r>
              <a:rPr lang="en"/>
              <a:t>Which tells us how people adopt technology</a:t>
            </a:r>
            <a:endParaRPr/>
          </a:p>
          <a:p>
            <a:pPr indent="0" lvl="0" marL="0" rtl="0" algn="l">
              <a:spcBef>
                <a:spcPts val="0"/>
              </a:spcBef>
              <a:spcAft>
                <a:spcPts val="0"/>
              </a:spcAft>
              <a:buNone/>
            </a:pPr>
            <a:r>
              <a:rPr lang="en"/>
              <a:t>First the innovators come in accounting for 2.5%</a:t>
            </a:r>
            <a:endParaRPr/>
          </a:p>
          <a:p>
            <a:pPr indent="0" lvl="0" marL="0" rtl="0" algn="l">
              <a:spcBef>
                <a:spcPts val="0"/>
              </a:spcBef>
              <a:spcAft>
                <a:spcPts val="0"/>
              </a:spcAft>
              <a:buNone/>
            </a:pPr>
            <a:r>
              <a:rPr lang="en"/>
              <a:t>Then early adopters who are about 13.5%</a:t>
            </a:r>
            <a:endParaRPr/>
          </a:p>
          <a:p>
            <a:pPr indent="0" lvl="0" marL="0" rtl="0" algn="l">
              <a:spcBef>
                <a:spcPts val="0"/>
              </a:spcBef>
              <a:spcAft>
                <a:spcPts val="0"/>
              </a:spcAft>
              <a:buNone/>
            </a:pPr>
            <a:r>
              <a:rPr lang="en"/>
              <a:t>If the technology (or in our case the game) is able to cross the chasm. </a:t>
            </a:r>
            <a:endParaRPr/>
          </a:p>
          <a:p>
            <a:pPr indent="0" lvl="0" marL="0" rtl="0" algn="l">
              <a:spcBef>
                <a:spcPts val="0"/>
              </a:spcBef>
              <a:spcAft>
                <a:spcPts val="0"/>
              </a:spcAft>
              <a:buNone/>
            </a:pPr>
            <a:r>
              <a:rPr lang="en"/>
              <a:t>The early, late majorities adopt it and the laggards at the end. </a:t>
            </a:r>
            <a:endParaRPr/>
          </a:p>
          <a:p>
            <a:pPr indent="0" lvl="0" marL="0" rtl="0" algn="l">
              <a:spcBef>
                <a:spcPts val="0"/>
              </a:spcBef>
              <a:spcAft>
                <a:spcPts val="0"/>
              </a:spcAft>
              <a:buNone/>
            </a:pPr>
            <a:r>
              <a:rPr lang="en"/>
              <a:t>We find this framework useful to analyze our games. </a:t>
            </a:r>
            <a:endParaRPr/>
          </a:p>
          <a:p>
            <a:pPr indent="0" lvl="0" marL="0" rtl="0" algn="l">
              <a:spcBef>
                <a:spcPts val="0"/>
              </a:spcBef>
              <a:spcAft>
                <a:spcPts val="0"/>
              </a:spcAft>
              <a:buNone/>
            </a:pPr>
            <a:r>
              <a:rPr lang="en"/>
              <a:t>To do so… </a:t>
            </a:r>
            <a:endParaRPr/>
          </a:p>
        </p:txBody>
      </p:sp>
      <p:sp>
        <p:nvSpPr>
          <p:cNvPr id="536" name="Google Shape;536;gcc6ebefc21_1_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cc6ebefd91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cc6ebefd91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 we will go through four sections reviewing:</a:t>
            </a:r>
            <a:endParaRPr/>
          </a:p>
          <a:p>
            <a:pPr indent="0" lvl="0" marL="0" rtl="0" algn="l">
              <a:spcBef>
                <a:spcPts val="0"/>
              </a:spcBef>
              <a:spcAft>
                <a:spcPts val="0"/>
              </a:spcAft>
              <a:buNone/>
            </a:pPr>
            <a:r>
              <a:rPr lang="en"/>
              <a:t>1. the basic makeup of Gaming Industry, </a:t>
            </a:r>
            <a:endParaRPr/>
          </a:p>
          <a:p>
            <a:pPr indent="0" lvl="0" marL="0" rtl="0" algn="l">
              <a:spcBef>
                <a:spcPts val="0"/>
              </a:spcBef>
              <a:spcAft>
                <a:spcPts val="0"/>
              </a:spcAft>
              <a:buNone/>
            </a:pPr>
            <a:r>
              <a:rPr lang="en"/>
              <a:t>2. Some of the descriptive insights we’ve found, </a:t>
            </a:r>
            <a:endParaRPr/>
          </a:p>
          <a:p>
            <a:pPr indent="0" lvl="0" marL="0" rtl="0" algn="l">
              <a:spcBef>
                <a:spcPts val="0"/>
              </a:spcBef>
              <a:spcAft>
                <a:spcPts val="0"/>
              </a:spcAft>
              <a:buNone/>
            </a:pPr>
            <a:r>
              <a:rPr lang="en"/>
              <a:t>3. We will look into the makeup of popular games </a:t>
            </a:r>
            <a:endParaRPr/>
          </a:p>
          <a:p>
            <a:pPr indent="0" lvl="0" marL="0" rtl="0" algn="l">
              <a:spcBef>
                <a:spcPts val="0"/>
              </a:spcBef>
              <a:spcAft>
                <a:spcPts val="0"/>
              </a:spcAft>
              <a:buNone/>
            </a:pPr>
            <a:r>
              <a:rPr lang="en"/>
              <a:t>4. and finally review how games grow.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cdbce4b953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Now we can more easily distinguish points for which each of the games (click)</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Crossed the adoption chasm, with some of them as early as three months</a:t>
            </a:r>
            <a:endParaRPr>
              <a:solidFill>
                <a:schemeClr val="dk1"/>
              </a:solidFill>
            </a:endParaRPr>
          </a:p>
          <a:p>
            <a:pPr indent="0" lvl="0" marL="0" rtl="0" algn="l">
              <a:spcBef>
                <a:spcPts val="0"/>
              </a:spcBef>
              <a:spcAft>
                <a:spcPts val="0"/>
              </a:spcAft>
              <a:buNone/>
            </a:pPr>
            <a:r>
              <a:rPr lang="en">
                <a:solidFill>
                  <a:schemeClr val="dk1"/>
                </a:solidFill>
              </a:rPr>
              <a:t>While other in the cluster 3 coming in after month 22 (almost two years later!!!</a:t>
            </a:r>
            <a:endParaRPr/>
          </a:p>
        </p:txBody>
      </p:sp>
      <p:sp>
        <p:nvSpPr>
          <p:cNvPr id="545" name="Google Shape;545;gcdbce4b953_0_1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cdbce4b953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Now we can more easily distinguish points for which each of the games (click)</a:t>
            </a:r>
            <a:endParaRPr>
              <a:solidFill>
                <a:schemeClr val="dk1"/>
              </a:solidFill>
            </a:endParaRPr>
          </a:p>
          <a:p>
            <a:pPr indent="0" lvl="0" marL="0" rtl="0" algn="l">
              <a:spcBef>
                <a:spcPts val="0"/>
              </a:spcBef>
              <a:spcAft>
                <a:spcPts val="0"/>
              </a:spcAft>
              <a:buNone/>
            </a:pPr>
            <a:r>
              <a:rPr lang="en">
                <a:solidFill>
                  <a:schemeClr val="dk1"/>
                </a:solidFill>
              </a:rPr>
              <a:t>Crossed the adoption chasm, with some of them as early as three months</a:t>
            </a:r>
            <a:endParaRPr>
              <a:solidFill>
                <a:schemeClr val="dk1"/>
              </a:solidFill>
            </a:endParaRPr>
          </a:p>
          <a:p>
            <a:pPr indent="0" lvl="0" marL="0" rtl="0" algn="l">
              <a:spcBef>
                <a:spcPts val="0"/>
              </a:spcBef>
              <a:spcAft>
                <a:spcPts val="0"/>
              </a:spcAft>
              <a:buNone/>
            </a:pPr>
            <a:r>
              <a:rPr lang="en">
                <a:solidFill>
                  <a:schemeClr val="dk1"/>
                </a:solidFill>
              </a:rPr>
              <a:t>While other in the cluster 3 coming in after month 22 (almost two years later!!!</a:t>
            </a:r>
            <a:endParaRPr/>
          </a:p>
        </p:txBody>
      </p:sp>
      <p:sp>
        <p:nvSpPr>
          <p:cNvPr id="564" name="Google Shape;564;gcdbce4b953_0_2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cc6ebefc21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Overall it was a fascinating experience and we enjoyed </a:t>
            </a:r>
            <a:endParaRPr/>
          </a:p>
          <a:p>
            <a:pPr indent="-298450" lvl="0" marL="457200" rtl="0" algn="l">
              <a:spcBef>
                <a:spcPts val="0"/>
              </a:spcBef>
              <a:spcAft>
                <a:spcPts val="0"/>
              </a:spcAft>
              <a:buSzPts val="1100"/>
              <a:buChar char="-"/>
            </a:pPr>
            <a:r>
              <a:rPr lang="en"/>
              <a:t>Connecting the dots in the relationships between Twitch, eSports and Gaming overall</a:t>
            </a:r>
            <a:endParaRPr/>
          </a:p>
          <a:p>
            <a:pPr indent="-298450" lvl="0" marL="457200" rtl="0" algn="l">
              <a:spcBef>
                <a:spcPts val="0"/>
              </a:spcBef>
              <a:spcAft>
                <a:spcPts val="0"/>
              </a:spcAft>
              <a:buSzPts val="1100"/>
              <a:buChar char="-"/>
            </a:pPr>
            <a:r>
              <a:rPr lang="en"/>
              <a:t>Finding that single and multiplayer games are inherently different in their make up, and</a:t>
            </a:r>
            <a:endParaRPr/>
          </a:p>
          <a:p>
            <a:pPr indent="-298450" lvl="0" marL="457200" rtl="0" algn="l">
              <a:spcBef>
                <a:spcPts val="0"/>
              </a:spcBef>
              <a:spcAft>
                <a:spcPts val="0"/>
              </a:spcAft>
              <a:buSzPts val="1100"/>
              <a:buChar char="-"/>
            </a:pPr>
            <a:r>
              <a:rPr lang="en"/>
              <a:t>Game developers should match their growth trajectories as soon as possible in order to realize their games growth potentials.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Most certainly, with more data and time and access to premium reports we could look into monetization per game as part of the growth potential</a:t>
            </a:r>
            <a:endParaRPr/>
          </a:p>
          <a:p>
            <a:pPr indent="0" lvl="0" marL="0" rtl="0" algn="l">
              <a:spcBef>
                <a:spcPts val="0"/>
              </a:spcBef>
              <a:spcAft>
                <a:spcPts val="0"/>
              </a:spcAft>
              <a:buNone/>
            </a:pPr>
            <a:r>
              <a:rPr lang="en"/>
              <a:t>Looking into other platforms for information and better understanding growth </a:t>
            </a:r>
            <a:r>
              <a:rPr lang="en"/>
              <a:t>diffusion</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hope you enjoyed our analysis as much as we did and we look forward to hearing the questions you might have. </a:t>
            </a:r>
            <a:endParaRPr/>
          </a:p>
        </p:txBody>
      </p:sp>
      <p:sp>
        <p:nvSpPr>
          <p:cNvPr id="601" name="Google Shape;601;gcc6ebefc21_1_7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cc6ebefd91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cc6ebefd91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“Kevin will now give us a brief introduction </a:t>
            </a:r>
            <a:endParaRPr/>
          </a:p>
          <a:p>
            <a:pPr indent="0" lvl="0" marL="0" rtl="0" algn="l">
              <a:spcBef>
                <a:spcPts val="0"/>
              </a:spcBef>
              <a:spcAft>
                <a:spcPts val="0"/>
              </a:spcAft>
              <a:buNone/>
            </a:pPr>
            <a:r>
              <a:rPr lang="en"/>
              <a:t>to the gaming industry, Kevin take it away”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d41f44295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d41f44295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cf665b1cac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cf665b1cac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cc6ebefd91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cc6ebefd91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Objective: Introduce the next speaker… “Next, XXX will give us a view of the industry based on Key Performance Indicators, XXX?”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cf665b1cac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cf665b1cac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cc6ebefd91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cc6ebefd91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7" name="Shape 97"/>
        <p:cNvGrpSpPr/>
        <p:nvPr/>
      </p:nvGrpSpPr>
      <p:grpSpPr>
        <a:xfrm>
          <a:off x="0" y="0"/>
          <a:ext cx="0" cy="0"/>
          <a:chOff x="0" y="0"/>
          <a:chExt cx="0" cy="0"/>
        </a:xfrm>
      </p:grpSpPr>
      <p:sp>
        <p:nvSpPr>
          <p:cNvPr id="98" name="Google Shape;98;p11"/>
          <p:cNvSpPr txBox="1"/>
          <p:nvPr>
            <p:ph type="title"/>
          </p:nvPr>
        </p:nvSpPr>
        <p:spPr>
          <a:xfrm>
            <a:off x="311700" y="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9" name="Google Shape;99;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0" name="Shape 100"/>
        <p:cNvGrpSpPr/>
        <p:nvPr/>
      </p:nvGrpSpPr>
      <p:grpSpPr>
        <a:xfrm>
          <a:off x="0" y="0"/>
          <a:ext cx="0" cy="0"/>
          <a:chOff x="0" y="0"/>
          <a:chExt cx="0" cy="0"/>
        </a:xfrm>
      </p:grpSpPr>
      <p:sp>
        <p:nvSpPr>
          <p:cNvPr id="101" name="Google Shape;101;p12"/>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02" name="Google Shape;102;p12"/>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3" name="Google Shape;103;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104" name="Shape 104"/>
        <p:cNvGrpSpPr/>
        <p:nvPr/>
      </p:nvGrpSpPr>
      <p:grpSpPr>
        <a:xfrm>
          <a:off x="0" y="0"/>
          <a:ext cx="0" cy="0"/>
          <a:chOff x="0" y="0"/>
          <a:chExt cx="0" cy="0"/>
        </a:xfrm>
      </p:grpSpPr>
      <p:grpSp>
        <p:nvGrpSpPr>
          <p:cNvPr id="105" name="Google Shape;105;p13"/>
          <p:cNvGrpSpPr/>
          <p:nvPr/>
        </p:nvGrpSpPr>
        <p:grpSpPr>
          <a:xfrm>
            <a:off x="6098378" y="5"/>
            <a:ext cx="3045625" cy="2030570"/>
            <a:chOff x="6098378" y="5"/>
            <a:chExt cx="3045625" cy="2030570"/>
          </a:xfrm>
        </p:grpSpPr>
        <p:sp>
          <p:nvSpPr>
            <p:cNvPr id="106" name="Google Shape;106;p13"/>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3"/>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3"/>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3"/>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3"/>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13"/>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12" name="Google Shape;112;p1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3" name="Shape 113"/>
        <p:cNvGrpSpPr/>
        <p:nvPr/>
      </p:nvGrpSpPr>
      <p:grpSpPr>
        <a:xfrm>
          <a:off x="0" y="0"/>
          <a:ext cx="0" cy="0"/>
          <a:chOff x="0" y="0"/>
          <a:chExt cx="0" cy="0"/>
        </a:xfrm>
      </p:grpSpPr>
      <p:sp>
        <p:nvSpPr>
          <p:cNvPr id="114" name="Google Shape;114;p14"/>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5" name="Google Shape;115;p14"/>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116" name="Google Shape;116;p14"/>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17" name="Google Shape;117;p14"/>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8" name="Google Shape;118;p14"/>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119" name="Google Shape;119;p1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0" name="Shape 120"/>
        <p:cNvGrpSpPr/>
        <p:nvPr/>
      </p:nvGrpSpPr>
      <p:grpSpPr>
        <a:xfrm>
          <a:off x="0" y="0"/>
          <a:ext cx="0" cy="0"/>
          <a:chOff x="0" y="0"/>
          <a:chExt cx="0" cy="0"/>
        </a:xfrm>
      </p:grpSpPr>
      <p:sp>
        <p:nvSpPr>
          <p:cNvPr id="121" name="Google Shape;121;p15"/>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122" name="Google Shape;122;p1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3" name="Shape 123"/>
        <p:cNvGrpSpPr/>
        <p:nvPr/>
      </p:nvGrpSpPr>
      <p:grpSpPr>
        <a:xfrm>
          <a:off x="0" y="0"/>
          <a:ext cx="0" cy="0"/>
          <a:chOff x="0" y="0"/>
          <a:chExt cx="0" cy="0"/>
        </a:xfrm>
      </p:grpSpPr>
      <p:grpSp>
        <p:nvGrpSpPr>
          <p:cNvPr id="124" name="Google Shape;124;p16"/>
          <p:cNvGrpSpPr/>
          <p:nvPr/>
        </p:nvGrpSpPr>
        <p:grpSpPr>
          <a:xfrm>
            <a:off x="6098378" y="5"/>
            <a:ext cx="3045625" cy="2030570"/>
            <a:chOff x="6098378" y="5"/>
            <a:chExt cx="3045625" cy="2030570"/>
          </a:xfrm>
        </p:grpSpPr>
        <p:sp>
          <p:nvSpPr>
            <p:cNvPr id="125" name="Google Shape;125;p1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6"/>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6"/>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 name="Google Shape;130;p16"/>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131" name="Google Shape;131;p16"/>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132" name="Google Shape;132;p1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3" name="Shape 133"/>
        <p:cNvGrpSpPr/>
        <p:nvPr/>
      </p:nvGrpSpPr>
      <p:grpSpPr>
        <a:xfrm>
          <a:off x="0" y="0"/>
          <a:ext cx="0" cy="0"/>
          <a:chOff x="0" y="0"/>
          <a:chExt cx="0" cy="0"/>
        </a:xfrm>
      </p:grpSpPr>
      <p:sp>
        <p:nvSpPr>
          <p:cNvPr id="134" name="Google Shape;134;p1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sp>
        <p:nvSpPr>
          <p:cNvPr id="29" name="Google Shape;29;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1" name="Google Shape;31;p4"/>
          <p:cNvSpPr txBox="1"/>
          <p:nvPr>
            <p:ph idx="12" type="sldNum"/>
          </p:nvPr>
        </p:nvSpPr>
        <p:spPr>
          <a:xfrm>
            <a:off x="8595300" y="4891597"/>
            <a:ext cx="548700" cy="252000"/>
          </a:xfrm>
          <a:prstGeom prst="rect">
            <a:avLst/>
          </a:prstGeom>
        </p:spPr>
        <p:txBody>
          <a:bodyPr anchorCtr="0" anchor="ctr" bIns="91425" lIns="91425" spcFirstLastPara="1" rIns="91425" wrap="square" tIns="91425">
            <a:noAutofit/>
          </a:bodyPr>
          <a:lstStyle>
            <a:lvl1pPr lvl="0">
              <a:lnSpc>
                <a:spcPct val="80000"/>
              </a:lnSpc>
              <a:buSzPts val="605"/>
              <a:buNone/>
              <a:defRPr b="1" sz="1150"/>
            </a:lvl1pPr>
            <a:lvl2pPr lvl="1">
              <a:lnSpc>
                <a:spcPct val="80000"/>
              </a:lnSpc>
              <a:buSzPts val="605"/>
              <a:buNone/>
              <a:defRPr b="1" sz="1150"/>
            </a:lvl2pPr>
            <a:lvl3pPr lvl="2">
              <a:lnSpc>
                <a:spcPct val="80000"/>
              </a:lnSpc>
              <a:buSzPts val="605"/>
              <a:buNone/>
              <a:defRPr b="1" sz="1150"/>
            </a:lvl3pPr>
            <a:lvl4pPr lvl="3">
              <a:lnSpc>
                <a:spcPct val="80000"/>
              </a:lnSpc>
              <a:buSzPts val="605"/>
              <a:buNone/>
              <a:defRPr b="1" sz="1150"/>
            </a:lvl4pPr>
            <a:lvl5pPr lvl="4">
              <a:lnSpc>
                <a:spcPct val="80000"/>
              </a:lnSpc>
              <a:buSzPts val="605"/>
              <a:buNone/>
              <a:defRPr b="1" sz="1150"/>
            </a:lvl5pPr>
            <a:lvl6pPr lvl="5">
              <a:lnSpc>
                <a:spcPct val="80000"/>
              </a:lnSpc>
              <a:buSzPts val="605"/>
              <a:buNone/>
              <a:defRPr b="1" sz="1150"/>
            </a:lvl6pPr>
            <a:lvl7pPr lvl="6">
              <a:lnSpc>
                <a:spcPct val="80000"/>
              </a:lnSpc>
              <a:buSzPts val="605"/>
              <a:buNone/>
              <a:defRPr b="1" sz="1150"/>
            </a:lvl7pPr>
            <a:lvl8pPr lvl="7">
              <a:lnSpc>
                <a:spcPct val="80000"/>
              </a:lnSpc>
              <a:buSzPts val="605"/>
              <a:buNone/>
              <a:defRPr b="1" sz="1150"/>
            </a:lvl8pPr>
            <a:lvl9pPr lvl="8">
              <a:lnSpc>
                <a:spcPct val="80000"/>
              </a:lnSpc>
              <a:buSzPts val="605"/>
              <a:buNone/>
              <a:defRPr b="1" sz="1150"/>
            </a:lvl9pPr>
          </a:lstStyle>
          <a:p>
            <a:pPr indent="0" lvl="0" marL="0" rtl="0" algn="r">
              <a:spcBef>
                <a:spcPts val="0"/>
              </a:spcBef>
              <a:spcAft>
                <a:spcPts val="0"/>
              </a:spcAft>
              <a:buNone/>
            </a:pPr>
            <a:fld id="{00000000-1234-1234-1234-123412341234}" type="slidenum">
              <a:rPr lang="en"/>
              <a:t>‹#›</a:t>
            </a:fld>
            <a:endParaRPr/>
          </a:p>
        </p:txBody>
      </p:sp>
      <p:grpSp>
        <p:nvGrpSpPr>
          <p:cNvPr id="32" name="Google Shape;32;p4"/>
          <p:cNvGrpSpPr/>
          <p:nvPr/>
        </p:nvGrpSpPr>
        <p:grpSpPr>
          <a:xfrm>
            <a:off x="0" y="0"/>
            <a:ext cx="9144000" cy="607800"/>
            <a:chOff x="0" y="0"/>
            <a:chExt cx="9144000" cy="607800"/>
          </a:xfrm>
        </p:grpSpPr>
        <p:sp>
          <p:nvSpPr>
            <p:cNvPr id="33" name="Google Shape;33;p4"/>
            <p:cNvSpPr/>
            <p:nvPr/>
          </p:nvSpPr>
          <p:spPr>
            <a:xfrm>
              <a:off x="0" y="0"/>
              <a:ext cx="9144000" cy="607800"/>
            </a:xfrm>
            <a:prstGeom prst="rect">
              <a:avLst/>
            </a:prstGeom>
            <a:solidFill>
              <a:srgbClr val="293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 name="Google Shape;34;p4"/>
            <p:cNvPicPr preferRelativeResize="0"/>
            <p:nvPr/>
          </p:nvPicPr>
          <p:blipFill rotWithShape="1">
            <a:blip r:embed="rId2">
              <a:alphaModFix/>
            </a:blip>
            <a:srcRect b="24416" l="22606" r="23670" t="16973"/>
            <a:stretch/>
          </p:blipFill>
          <p:spPr>
            <a:xfrm>
              <a:off x="8570596" y="32722"/>
              <a:ext cx="497200" cy="542341"/>
            </a:xfrm>
            <a:prstGeom prst="rect">
              <a:avLst/>
            </a:prstGeom>
            <a:noFill/>
            <a:ln>
              <a:noFill/>
            </a:ln>
          </p:spPr>
        </p:pic>
      </p:grpSp>
      <p:sp>
        <p:nvSpPr>
          <p:cNvPr id="35" name="Google Shape;35;p4"/>
          <p:cNvSpPr txBox="1"/>
          <p:nvPr>
            <p:ph type="title"/>
          </p:nvPr>
        </p:nvSpPr>
        <p:spPr>
          <a:xfrm>
            <a:off x="311700" y="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Clr>
                <a:srgbClr val="FFFFFF"/>
              </a:buClr>
              <a:buSzPts val="3000"/>
              <a:buNone/>
              <a:defRPr>
                <a:solidFill>
                  <a:srgbClr val="FFFFFF"/>
                </a:solidFill>
              </a:defRPr>
            </a:lvl1pPr>
            <a:lvl2pPr lvl="1">
              <a:spcBef>
                <a:spcPts val="0"/>
              </a:spcBef>
              <a:spcAft>
                <a:spcPts val="0"/>
              </a:spcAft>
              <a:buClr>
                <a:srgbClr val="FFFFFF"/>
              </a:buClr>
              <a:buSzPts val="3000"/>
              <a:buNone/>
              <a:defRPr>
                <a:solidFill>
                  <a:srgbClr val="FFFFFF"/>
                </a:solidFill>
              </a:defRPr>
            </a:lvl2pPr>
            <a:lvl3pPr lvl="2">
              <a:spcBef>
                <a:spcPts val="0"/>
              </a:spcBef>
              <a:spcAft>
                <a:spcPts val="0"/>
              </a:spcAft>
              <a:buClr>
                <a:srgbClr val="FFFFFF"/>
              </a:buClr>
              <a:buSzPts val="3000"/>
              <a:buNone/>
              <a:defRPr>
                <a:solidFill>
                  <a:srgbClr val="FFFFFF"/>
                </a:solidFill>
              </a:defRPr>
            </a:lvl3pPr>
            <a:lvl4pPr lvl="3">
              <a:spcBef>
                <a:spcPts val="0"/>
              </a:spcBef>
              <a:spcAft>
                <a:spcPts val="0"/>
              </a:spcAft>
              <a:buClr>
                <a:srgbClr val="FFFFFF"/>
              </a:buClr>
              <a:buSzPts val="3000"/>
              <a:buNone/>
              <a:defRPr>
                <a:solidFill>
                  <a:srgbClr val="FFFFFF"/>
                </a:solidFill>
              </a:defRPr>
            </a:lvl4pPr>
            <a:lvl5pPr lvl="4">
              <a:spcBef>
                <a:spcPts val="0"/>
              </a:spcBef>
              <a:spcAft>
                <a:spcPts val="0"/>
              </a:spcAft>
              <a:buClr>
                <a:srgbClr val="FFFFFF"/>
              </a:buClr>
              <a:buSzPts val="3000"/>
              <a:buNone/>
              <a:defRPr>
                <a:solidFill>
                  <a:srgbClr val="FFFFFF"/>
                </a:solidFill>
              </a:defRPr>
            </a:lvl5pPr>
            <a:lvl6pPr lvl="5">
              <a:spcBef>
                <a:spcPts val="0"/>
              </a:spcBef>
              <a:spcAft>
                <a:spcPts val="0"/>
              </a:spcAft>
              <a:buClr>
                <a:srgbClr val="FFFFFF"/>
              </a:buClr>
              <a:buSzPts val="3000"/>
              <a:buNone/>
              <a:defRPr>
                <a:solidFill>
                  <a:srgbClr val="FFFFFF"/>
                </a:solidFill>
              </a:defRPr>
            </a:lvl6pPr>
            <a:lvl7pPr lvl="6">
              <a:spcBef>
                <a:spcPts val="0"/>
              </a:spcBef>
              <a:spcAft>
                <a:spcPts val="0"/>
              </a:spcAft>
              <a:buClr>
                <a:srgbClr val="FFFFFF"/>
              </a:buClr>
              <a:buSzPts val="3000"/>
              <a:buNone/>
              <a:defRPr>
                <a:solidFill>
                  <a:srgbClr val="FFFFFF"/>
                </a:solidFill>
              </a:defRPr>
            </a:lvl7pPr>
            <a:lvl8pPr lvl="7">
              <a:spcBef>
                <a:spcPts val="0"/>
              </a:spcBef>
              <a:spcAft>
                <a:spcPts val="0"/>
              </a:spcAft>
              <a:buClr>
                <a:srgbClr val="FFFFFF"/>
              </a:buClr>
              <a:buSzPts val="3000"/>
              <a:buNone/>
              <a:defRPr>
                <a:solidFill>
                  <a:srgbClr val="FFFFFF"/>
                </a:solidFill>
              </a:defRPr>
            </a:lvl8pPr>
            <a:lvl9pPr lvl="8">
              <a:spcBef>
                <a:spcPts val="0"/>
              </a:spcBef>
              <a:spcAft>
                <a:spcPts val="0"/>
              </a:spcAft>
              <a:buClr>
                <a:srgbClr val="FFFFFF"/>
              </a:buClr>
              <a:buSzPts val="3000"/>
              <a:buNone/>
              <a:defRPr>
                <a:solidFill>
                  <a:srgbClr val="FFFFFF"/>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36" name="Shape 36"/>
        <p:cNvGrpSpPr/>
        <p:nvPr/>
      </p:nvGrpSpPr>
      <p:grpSpPr>
        <a:xfrm>
          <a:off x="0" y="0"/>
          <a:ext cx="0" cy="0"/>
          <a:chOff x="0" y="0"/>
          <a:chExt cx="0" cy="0"/>
        </a:xfrm>
      </p:grpSpPr>
      <p:grpSp>
        <p:nvGrpSpPr>
          <p:cNvPr id="37" name="Google Shape;37;p5"/>
          <p:cNvGrpSpPr/>
          <p:nvPr/>
        </p:nvGrpSpPr>
        <p:grpSpPr>
          <a:xfrm>
            <a:off x="0" y="0"/>
            <a:ext cx="9144000" cy="607800"/>
            <a:chOff x="0" y="0"/>
            <a:chExt cx="9144000" cy="607800"/>
          </a:xfrm>
        </p:grpSpPr>
        <p:sp>
          <p:nvSpPr>
            <p:cNvPr id="38" name="Google Shape;38;p5"/>
            <p:cNvSpPr/>
            <p:nvPr/>
          </p:nvSpPr>
          <p:spPr>
            <a:xfrm>
              <a:off x="0" y="0"/>
              <a:ext cx="9144000" cy="607800"/>
            </a:xfrm>
            <a:prstGeom prst="rect">
              <a:avLst/>
            </a:prstGeom>
            <a:solidFill>
              <a:srgbClr val="293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 name="Google Shape;39;p5"/>
            <p:cNvPicPr preferRelativeResize="0"/>
            <p:nvPr/>
          </p:nvPicPr>
          <p:blipFill rotWithShape="1">
            <a:blip r:embed="rId2">
              <a:alphaModFix/>
            </a:blip>
            <a:srcRect b="24416" l="22606" r="23670" t="16973"/>
            <a:stretch/>
          </p:blipFill>
          <p:spPr>
            <a:xfrm>
              <a:off x="8570596" y="32722"/>
              <a:ext cx="497200" cy="542341"/>
            </a:xfrm>
            <a:prstGeom prst="rect">
              <a:avLst/>
            </a:prstGeom>
            <a:noFill/>
            <a:ln>
              <a:noFill/>
            </a:ln>
          </p:spPr>
        </p:pic>
      </p:grpSp>
      <p:sp>
        <p:nvSpPr>
          <p:cNvPr id="40" name="Google Shape;40;p5"/>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txBox="1"/>
          <p:nvPr>
            <p:ph type="title"/>
          </p:nvPr>
        </p:nvSpPr>
        <p:spPr>
          <a:xfrm>
            <a:off x="311700" y="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FFFFF"/>
              </a:buClr>
              <a:buSzPts val="3000"/>
              <a:buNone/>
              <a:defRPr>
                <a:solidFill>
                  <a:srgbClr val="FFFFFF"/>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p:txBody>
      </p:sp>
      <p:sp>
        <p:nvSpPr>
          <p:cNvPr id="42" name="Google Shape;42;p5"/>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3" name="Google Shape;43;p5"/>
          <p:cNvSpPr txBox="1"/>
          <p:nvPr>
            <p:ph idx="12" type="sldNum"/>
          </p:nvPr>
        </p:nvSpPr>
        <p:spPr>
          <a:xfrm>
            <a:off x="8595300" y="4891597"/>
            <a:ext cx="548700" cy="252000"/>
          </a:xfrm>
          <a:prstGeom prst="rect">
            <a:avLst/>
          </a:prstGeom>
        </p:spPr>
        <p:txBody>
          <a:bodyPr anchorCtr="0" anchor="ctr" bIns="91425" lIns="91425" spcFirstLastPara="1" rIns="91425" wrap="square" tIns="91425">
            <a:noAutofit/>
          </a:bodyPr>
          <a:lstStyle>
            <a:lvl1pPr lvl="0" rtl="0">
              <a:lnSpc>
                <a:spcPct val="80000"/>
              </a:lnSpc>
              <a:buSzPts val="605"/>
              <a:buNone/>
              <a:defRPr b="1" sz="1150"/>
            </a:lvl1pPr>
            <a:lvl2pPr lvl="1" rtl="0">
              <a:lnSpc>
                <a:spcPct val="80000"/>
              </a:lnSpc>
              <a:buSzPts val="605"/>
              <a:buNone/>
              <a:defRPr b="1" sz="1150"/>
            </a:lvl2pPr>
            <a:lvl3pPr lvl="2" rtl="0">
              <a:lnSpc>
                <a:spcPct val="80000"/>
              </a:lnSpc>
              <a:buSzPts val="605"/>
              <a:buNone/>
              <a:defRPr b="1" sz="1150"/>
            </a:lvl3pPr>
            <a:lvl4pPr lvl="3" rtl="0">
              <a:lnSpc>
                <a:spcPct val="80000"/>
              </a:lnSpc>
              <a:buSzPts val="605"/>
              <a:buNone/>
              <a:defRPr b="1" sz="1150"/>
            </a:lvl4pPr>
            <a:lvl5pPr lvl="4" rtl="0">
              <a:lnSpc>
                <a:spcPct val="80000"/>
              </a:lnSpc>
              <a:buSzPts val="605"/>
              <a:buNone/>
              <a:defRPr b="1" sz="1150"/>
            </a:lvl5pPr>
            <a:lvl6pPr lvl="5" rtl="0">
              <a:lnSpc>
                <a:spcPct val="80000"/>
              </a:lnSpc>
              <a:buSzPts val="605"/>
              <a:buNone/>
              <a:defRPr b="1" sz="1150"/>
            </a:lvl6pPr>
            <a:lvl7pPr lvl="6" rtl="0">
              <a:lnSpc>
                <a:spcPct val="80000"/>
              </a:lnSpc>
              <a:buSzPts val="605"/>
              <a:buNone/>
              <a:defRPr b="1" sz="1150"/>
            </a:lvl7pPr>
            <a:lvl8pPr lvl="7" rtl="0">
              <a:lnSpc>
                <a:spcPct val="80000"/>
              </a:lnSpc>
              <a:buSzPts val="605"/>
              <a:buNone/>
              <a:defRPr b="1" sz="1150"/>
            </a:lvl8pPr>
            <a:lvl9pPr lvl="8" rtl="0">
              <a:lnSpc>
                <a:spcPct val="80000"/>
              </a:lnSpc>
              <a:buSzPts val="605"/>
              <a:buNone/>
              <a:defRPr b="1" sz="1150"/>
            </a:lvl9pPr>
          </a:lstStyle>
          <a:p>
            <a:pPr indent="0" lvl="0" marL="0" rtl="0" algn="r">
              <a:spcBef>
                <a:spcPts val="0"/>
              </a:spcBef>
              <a:spcAft>
                <a:spcPts val="0"/>
              </a:spcAft>
              <a:buNone/>
            </a:pPr>
            <a:fld id="{00000000-1234-1234-1234-123412341234}" type="slidenum">
              <a:rPr lang="en"/>
              <a:t>‹#›</a:t>
            </a:fld>
            <a:endParaRPr/>
          </a:p>
        </p:txBody>
      </p:sp>
      <p:grpSp>
        <p:nvGrpSpPr>
          <p:cNvPr id="44" name="Google Shape;44;p5"/>
          <p:cNvGrpSpPr/>
          <p:nvPr/>
        </p:nvGrpSpPr>
        <p:grpSpPr>
          <a:xfrm>
            <a:off x="1752000" y="4919472"/>
            <a:ext cx="5640000" cy="232038"/>
            <a:chOff x="1578300" y="4911650"/>
            <a:chExt cx="5640000" cy="232038"/>
          </a:xfrm>
        </p:grpSpPr>
        <p:sp>
          <p:nvSpPr>
            <p:cNvPr id="45" name="Google Shape;45;p5"/>
            <p:cNvSpPr/>
            <p:nvPr/>
          </p:nvSpPr>
          <p:spPr>
            <a:xfrm>
              <a:off x="1578300" y="4911650"/>
              <a:ext cx="1410000" cy="231900"/>
            </a:xfrm>
            <a:prstGeom prst="round2SameRect">
              <a:avLst>
                <a:gd fmla="val 16667" name="adj1"/>
                <a:gd fmla="val 0" name="adj2"/>
              </a:avLst>
            </a:prstGeom>
            <a:solidFill>
              <a:schemeClr val="accent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Gaming 101</a:t>
              </a:r>
              <a:endParaRPr sz="1000">
                <a:solidFill>
                  <a:srgbClr val="FFFFFF"/>
                </a:solidFill>
              </a:endParaRPr>
            </a:p>
          </p:txBody>
        </p:sp>
        <p:sp>
          <p:nvSpPr>
            <p:cNvPr id="46" name="Google Shape;46;p5"/>
            <p:cNvSpPr/>
            <p:nvPr/>
          </p:nvSpPr>
          <p:spPr>
            <a:xfrm>
              <a:off x="2988300" y="4911788"/>
              <a:ext cx="1410000" cy="231900"/>
            </a:xfrm>
            <a:prstGeom prst="round2SameRect">
              <a:avLst>
                <a:gd fmla="val 16667" name="adj1"/>
                <a:gd fmla="val 0" name="adj2"/>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Gaming Today</a:t>
              </a:r>
              <a:endParaRPr sz="1000">
                <a:solidFill>
                  <a:srgbClr val="FFFFFF"/>
                </a:solidFill>
              </a:endParaRPr>
            </a:p>
          </p:txBody>
        </p:sp>
        <p:sp>
          <p:nvSpPr>
            <p:cNvPr id="47" name="Google Shape;47;p5"/>
            <p:cNvSpPr/>
            <p:nvPr/>
          </p:nvSpPr>
          <p:spPr>
            <a:xfrm>
              <a:off x="4398300" y="4911788"/>
              <a:ext cx="1410000" cy="231900"/>
            </a:xfrm>
            <a:prstGeom prst="round2SameRect">
              <a:avLst>
                <a:gd fmla="val 16667" name="adj1"/>
                <a:gd fmla="val 0" name="adj2"/>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Popularity</a:t>
              </a:r>
              <a:endParaRPr sz="1000">
                <a:solidFill>
                  <a:srgbClr val="FFFFFF"/>
                </a:solidFill>
              </a:endParaRPr>
            </a:p>
          </p:txBody>
        </p:sp>
        <p:sp>
          <p:nvSpPr>
            <p:cNvPr id="48" name="Google Shape;48;p5"/>
            <p:cNvSpPr/>
            <p:nvPr/>
          </p:nvSpPr>
          <p:spPr>
            <a:xfrm>
              <a:off x="5808300" y="4911788"/>
              <a:ext cx="1410000" cy="231900"/>
            </a:xfrm>
            <a:prstGeom prst="round2SameRect">
              <a:avLst>
                <a:gd fmla="val 16667" name="adj1"/>
                <a:gd fmla="val 0" name="adj2"/>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Growth</a:t>
              </a:r>
              <a:endParaRPr sz="1000">
                <a:solidFill>
                  <a:srgbClr val="FFFFFF"/>
                </a:solidFil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49" name="Shape 49"/>
        <p:cNvGrpSpPr/>
        <p:nvPr/>
      </p:nvGrpSpPr>
      <p:grpSpPr>
        <a:xfrm>
          <a:off x="0" y="0"/>
          <a:ext cx="0" cy="0"/>
          <a:chOff x="0" y="0"/>
          <a:chExt cx="0" cy="0"/>
        </a:xfrm>
      </p:grpSpPr>
      <p:sp>
        <p:nvSpPr>
          <p:cNvPr id="50" name="Google Shape;50;p6"/>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2" name="Google Shape;52;p6"/>
          <p:cNvSpPr txBox="1"/>
          <p:nvPr>
            <p:ph idx="12" type="sldNum"/>
          </p:nvPr>
        </p:nvSpPr>
        <p:spPr>
          <a:xfrm>
            <a:off x="8595300" y="4891597"/>
            <a:ext cx="548700" cy="252000"/>
          </a:xfrm>
          <a:prstGeom prst="rect">
            <a:avLst/>
          </a:prstGeom>
        </p:spPr>
        <p:txBody>
          <a:bodyPr anchorCtr="0" anchor="ctr" bIns="91425" lIns="91425" spcFirstLastPara="1" rIns="91425" wrap="square" tIns="91425">
            <a:noAutofit/>
          </a:bodyPr>
          <a:lstStyle>
            <a:lvl1pPr lvl="0" rtl="0">
              <a:lnSpc>
                <a:spcPct val="80000"/>
              </a:lnSpc>
              <a:buSzPts val="605"/>
              <a:buNone/>
              <a:defRPr b="1" sz="1150"/>
            </a:lvl1pPr>
            <a:lvl2pPr lvl="1" rtl="0">
              <a:lnSpc>
                <a:spcPct val="80000"/>
              </a:lnSpc>
              <a:buSzPts val="605"/>
              <a:buNone/>
              <a:defRPr b="1" sz="1150"/>
            </a:lvl2pPr>
            <a:lvl3pPr lvl="2" rtl="0">
              <a:lnSpc>
                <a:spcPct val="80000"/>
              </a:lnSpc>
              <a:buSzPts val="605"/>
              <a:buNone/>
              <a:defRPr b="1" sz="1150"/>
            </a:lvl3pPr>
            <a:lvl4pPr lvl="3" rtl="0">
              <a:lnSpc>
                <a:spcPct val="80000"/>
              </a:lnSpc>
              <a:buSzPts val="605"/>
              <a:buNone/>
              <a:defRPr b="1" sz="1150"/>
            </a:lvl4pPr>
            <a:lvl5pPr lvl="4" rtl="0">
              <a:lnSpc>
                <a:spcPct val="80000"/>
              </a:lnSpc>
              <a:buSzPts val="605"/>
              <a:buNone/>
              <a:defRPr b="1" sz="1150"/>
            </a:lvl5pPr>
            <a:lvl6pPr lvl="5" rtl="0">
              <a:lnSpc>
                <a:spcPct val="80000"/>
              </a:lnSpc>
              <a:buSzPts val="605"/>
              <a:buNone/>
              <a:defRPr b="1" sz="1150"/>
            </a:lvl6pPr>
            <a:lvl7pPr lvl="6" rtl="0">
              <a:lnSpc>
                <a:spcPct val="80000"/>
              </a:lnSpc>
              <a:buSzPts val="605"/>
              <a:buNone/>
              <a:defRPr b="1" sz="1150"/>
            </a:lvl7pPr>
            <a:lvl8pPr lvl="7" rtl="0">
              <a:lnSpc>
                <a:spcPct val="80000"/>
              </a:lnSpc>
              <a:buSzPts val="605"/>
              <a:buNone/>
              <a:defRPr b="1" sz="1150"/>
            </a:lvl8pPr>
            <a:lvl9pPr lvl="8" rtl="0">
              <a:lnSpc>
                <a:spcPct val="80000"/>
              </a:lnSpc>
              <a:buSzPts val="605"/>
              <a:buNone/>
              <a:defRPr b="1" sz="1150"/>
            </a:lvl9pPr>
          </a:lstStyle>
          <a:p>
            <a:pPr indent="0" lvl="0" marL="0" rtl="0" algn="r">
              <a:spcBef>
                <a:spcPts val="0"/>
              </a:spcBef>
              <a:spcAft>
                <a:spcPts val="0"/>
              </a:spcAft>
              <a:buNone/>
            </a:pPr>
            <a:fld id="{00000000-1234-1234-1234-123412341234}" type="slidenum">
              <a:rPr lang="en"/>
              <a:t>‹#›</a:t>
            </a:fld>
            <a:endParaRPr/>
          </a:p>
        </p:txBody>
      </p:sp>
      <p:grpSp>
        <p:nvGrpSpPr>
          <p:cNvPr id="53" name="Google Shape;53;p6"/>
          <p:cNvGrpSpPr/>
          <p:nvPr/>
        </p:nvGrpSpPr>
        <p:grpSpPr>
          <a:xfrm>
            <a:off x="1752000" y="4919472"/>
            <a:ext cx="5640000" cy="232038"/>
            <a:chOff x="1578300" y="4911650"/>
            <a:chExt cx="5640000" cy="232038"/>
          </a:xfrm>
        </p:grpSpPr>
        <p:sp>
          <p:nvSpPr>
            <p:cNvPr id="54" name="Google Shape;54;p6"/>
            <p:cNvSpPr/>
            <p:nvPr/>
          </p:nvSpPr>
          <p:spPr>
            <a:xfrm>
              <a:off x="1578300" y="4911650"/>
              <a:ext cx="1410000" cy="231900"/>
            </a:xfrm>
            <a:prstGeom prst="round2SameRect">
              <a:avLst>
                <a:gd fmla="val 16667" name="adj1"/>
                <a:gd fmla="val 0" name="adj2"/>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Gaming 101</a:t>
              </a:r>
              <a:endParaRPr sz="1000">
                <a:solidFill>
                  <a:srgbClr val="FFFFFF"/>
                </a:solidFill>
              </a:endParaRPr>
            </a:p>
          </p:txBody>
        </p:sp>
        <p:sp>
          <p:nvSpPr>
            <p:cNvPr id="55" name="Google Shape;55;p6"/>
            <p:cNvSpPr/>
            <p:nvPr/>
          </p:nvSpPr>
          <p:spPr>
            <a:xfrm>
              <a:off x="2988300" y="4911788"/>
              <a:ext cx="1410000" cy="231900"/>
            </a:xfrm>
            <a:prstGeom prst="round2SameRect">
              <a:avLst>
                <a:gd fmla="val 16667" name="adj1"/>
                <a:gd fmla="val 0" name="adj2"/>
              </a:avLst>
            </a:prstGeom>
            <a:solidFill>
              <a:schemeClr val="accent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Gaming Today</a:t>
              </a:r>
              <a:endParaRPr sz="1000">
                <a:solidFill>
                  <a:srgbClr val="FFFFFF"/>
                </a:solidFill>
              </a:endParaRPr>
            </a:p>
          </p:txBody>
        </p:sp>
        <p:sp>
          <p:nvSpPr>
            <p:cNvPr id="56" name="Google Shape;56;p6"/>
            <p:cNvSpPr/>
            <p:nvPr/>
          </p:nvSpPr>
          <p:spPr>
            <a:xfrm>
              <a:off x="4398300" y="4911788"/>
              <a:ext cx="1410000" cy="231900"/>
            </a:xfrm>
            <a:prstGeom prst="round2SameRect">
              <a:avLst>
                <a:gd fmla="val 16667" name="adj1"/>
                <a:gd fmla="val 0" name="adj2"/>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Popularity</a:t>
              </a:r>
              <a:endParaRPr sz="1000">
                <a:solidFill>
                  <a:srgbClr val="FFFFFF"/>
                </a:solidFill>
              </a:endParaRPr>
            </a:p>
          </p:txBody>
        </p:sp>
        <p:sp>
          <p:nvSpPr>
            <p:cNvPr id="57" name="Google Shape;57;p6"/>
            <p:cNvSpPr/>
            <p:nvPr/>
          </p:nvSpPr>
          <p:spPr>
            <a:xfrm>
              <a:off x="5808300" y="4911788"/>
              <a:ext cx="1410000" cy="231900"/>
            </a:xfrm>
            <a:prstGeom prst="round2SameRect">
              <a:avLst>
                <a:gd fmla="val 16667" name="adj1"/>
                <a:gd fmla="val 0" name="adj2"/>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Growth</a:t>
              </a:r>
              <a:endParaRPr sz="1000">
                <a:solidFill>
                  <a:srgbClr val="FFFFFF"/>
                </a:solidFill>
              </a:endParaRPr>
            </a:p>
          </p:txBody>
        </p:sp>
      </p:grpSp>
      <p:grpSp>
        <p:nvGrpSpPr>
          <p:cNvPr id="58" name="Google Shape;58;p6"/>
          <p:cNvGrpSpPr/>
          <p:nvPr/>
        </p:nvGrpSpPr>
        <p:grpSpPr>
          <a:xfrm>
            <a:off x="0" y="0"/>
            <a:ext cx="9144000" cy="607800"/>
            <a:chOff x="0" y="0"/>
            <a:chExt cx="9144000" cy="607800"/>
          </a:xfrm>
        </p:grpSpPr>
        <p:sp>
          <p:nvSpPr>
            <p:cNvPr id="59" name="Google Shape;59;p6"/>
            <p:cNvSpPr/>
            <p:nvPr/>
          </p:nvSpPr>
          <p:spPr>
            <a:xfrm>
              <a:off x="0" y="0"/>
              <a:ext cx="9144000" cy="607800"/>
            </a:xfrm>
            <a:prstGeom prst="rect">
              <a:avLst/>
            </a:prstGeom>
            <a:solidFill>
              <a:srgbClr val="293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 name="Google Shape;60;p6"/>
            <p:cNvPicPr preferRelativeResize="0"/>
            <p:nvPr/>
          </p:nvPicPr>
          <p:blipFill rotWithShape="1">
            <a:blip r:embed="rId2">
              <a:alphaModFix/>
            </a:blip>
            <a:srcRect b="24416" l="22606" r="23670" t="16973"/>
            <a:stretch/>
          </p:blipFill>
          <p:spPr>
            <a:xfrm>
              <a:off x="8570596" y="32722"/>
              <a:ext cx="497200" cy="542341"/>
            </a:xfrm>
            <a:prstGeom prst="rect">
              <a:avLst/>
            </a:prstGeom>
            <a:noFill/>
            <a:ln>
              <a:noFill/>
            </a:ln>
          </p:spPr>
        </p:pic>
      </p:grpSp>
      <p:sp>
        <p:nvSpPr>
          <p:cNvPr id="61" name="Google Shape;61;p6"/>
          <p:cNvSpPr txBox="1"/>
          <p:nvPr>
            <p:ph type="title"/>
          </p:nvPr>
        </p:nvSpPr>
        <p:spPr>
          <a:xfrm>
            <a:off x="311700" y="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FFFFF"/>
              </a:buClr>
              <a:buSzPts val="3000"/>
              <a:buNone/>
              <a:defRPr>
                <a:solidFill>
                  <a:srgbClr val="FFFFFF"/>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p:cSld name="TITLE_AND_BODY_1_1">
    <p:spTree>
      <p:nvGrpSpPr>
        <p:cNvPr id="62" name="Shape 62"/>
        <p:cNvGrpSpPr/>
        <p:nvPr/>
      </p:nvGrpSpPr>
      <p:grpSpPr>
        <a:xfrm>
          <a:off x="0" y="0"/>
          <a:ext cx="0" cy="0"/>
          <a:chOff x="0" y="0"/>
          <a:chExt cx="0" cy="0"/>
        </a:xfrm>
      </p:grpSpPr>
      <p:grpSp>
        <p:nvGrpSpPr>
          <p:cNvPr id="63" name="Google Shape;63;p7"/>
          <p:cNvGrpSpPr/>
          <p:nvPr/>
        </p:nvGrpSpPr>
        <p:grpSpPr>
          <a:xfrm>
            <a:off x="0" y="0"/>
            <a:ext cx="9144000" cy="607800"/>
            <a:chOff x="0" y="0"/>
            <a:chExt cx="9144000" cy="607800"/>
          </a:xfrm>
        </p:grpSpPr>
        <p:sp>
          <p:nvSpPr>
            <p:cNvPr id="64" name="Google Shape;64;p7"/>
            <p:cNvSpPr/>
            <p:nvPr/>
          </p:nvSpPr>
          <p:spPr>
            <a:xfrm>
              <a:off x="0" y="0"/>
              <a:ext cx="9144000" cy="607800"/>
            </a:xfrm>
            <a:prstGeom prst="rect">
              <a:avLst/>
            </a:prstGeom>
            <a:solidFill>
              <a:srgbClr val="293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 name="Google Shape;65;p7"/>
            <p:cNvPicPr preferRelativeResize="0"/>
            <p:nvPr/>
          </p:nvPicPr>
          <p:blipFill rotWithShape="1">
            <a:blip r:embed="rId2">
              <a:alphaModFix/>
            </a:blip>
            <a:srcRect b="24416" l="22606" r="23670" t="16973"/>
            <a:stretch/>
          </p:blipFill>
          <p:spPr>
            <a:xfrm>
              <a:off x="8570596" y="32722"/>
              <a:ext cx="497200" cy="542341"/>
            </a:xfrm>
            <a:prstGeom prst="rect">
              <a:avLst/>
            </a:prstGeom>
            <a:noFill/>
            <a:ln>
              <a:noFill/>
            </a:ln>
          </p:spPr>
        </p:pic>
      </p:grpSp>
      <p:sp>
        <p:nvSpPr>
          <p:cNvPr id="66" name="Google Shape;66;p7"/>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type="title"/>
          </p:nvPr>
        </p:nvSpPr>
        <p:spPr>
          <a:xfrm>
            <a:off x="311700" y="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000"/>
              <a:buNone/>
              <a:defRPr>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sp>
        <p:nvSpPr>
          <p:cNvPr id="68" name="Google Shape;68;p7"/>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9" name="Google Shape;69;p7"/>
          <p:cNvSpPr txBox="1"/>
          <p:nvPr>
            <p:ph idx="12" type="sldNum"/>
          </p:nvPr>
        </p:nvSpPr>
        <p:spPr>
          <a:xfrm>
            <a:off x="8595300" y="4891597"/>
            <a:ext cx="548700" cy="252000"/>
          </a:xfrm>
          <a:prstGeom prst="rect">
            <a:avLst/>
          </a:prstGeom>
        </p:spPr>
        <p:txBody>
          <a:bodyPr anchorCtr="0" anchor="ctr" bIns="91425" lIns="91425" spcFirstLastPara="1" rIns="91425" wrap="square" tIns="91425">
            <a:noAutofit/>
          </a:bodyPr>
          <a:lstStyle>
            <a:lvl1pPr lvl="0" rtl="0">
              <a:lnSpc>
                <a:spcPct val="80000"/>
              </a:lnSpc>
              <a:buSzPts val="605"/>
              <a:buNone/>
              <a:defRPr b="1" sz="1150"/>
            </a:lvl1pPr>
            <a:lvl2pPr lvl="1" rtl="0">
              <a:lnSpc>
                <a:spcPct val="80000"/>
              </a:lnSpc>
              <a:buSzPts val="605"/>
              <a:buNone/>
              <a:defRPr b="1" sz="1150"/>
            </a:lvl2pPr>
            <a:lvl3pPr lvl="2" rtl="0">
              <a:lnSpc>
                <a:spcPct val="80000"/>
              </a:lnSpc>
              <a:buSzPts val="605"/>
              <a:buNone/>
              <a:defRPr b="1" sz="1150"/>
            </a:lvl3pPr>
            <a:lvl4pPr lvl="3" rtl="0">
              <a:lnSpc>
                <a:spcPct val="80000"/>
              </a:lnSpc>
              <a:buSzPts val="605"/>
              <a:buNone/>
              <a:defRPr b="1" sz="1150"/>
            </a:lvl4pPr>
            <a:lvl5pPr lvl="4" rtl="0">
              <a:lnSpc>
                <a:spcPct val="80000"/>
              </a:lnSpc>
              <a:buSzPts val="605"/>
              <a:buNone/>
              <a:defRPr b="1" sz="1150"/>
            </a:lvl5pPr>
            <a:lvl6pPr lvl="5" rtl="0">
              <a:lnSpc>
                <a:spcPct val="80000"/>
              </a:lnSpc>
              <a:buSzPts val="605"/>
              <a:buNone/>
              <a:defRPr b="1" sz="1150"/>
            </a:lvl6pPr>
            <a:lvl7pPr lvl="6" rtl="0">
              <a:lnSpc>
                <a:spcPct val="80000"/>
              </a:lnSpc>
              <a:buSzPts val="605"/>
              <a:buNone/>
              <a:defRPr b="1" sz="1150"/>
            </a:lvl7pPr>
            <a:lvl8pPr lvl="7" rtl="0">
              <a:lnSpc>
                <a:spcPct val="80000"/>
              </a:lnSpc>
              <a:buSzPts val="605"/>
              <a:buNone/>
              <a:defRPr b="1" sz="1150"/>
            </a:lvl8pPr>
            <a:lvl9pPr lvl="8" rtl="0">
              <a:lnSpc>
                <a:spcPct val="80000"/>
              </a:lnSpc>
              <a:buSzPts val="605"/>
              <a:buNone/>
              <a:defRPr b="1" sz="1150"/>
            </a:lvl9pPr>
          </a:lstStyle>
          <a:p>
            <a:pPr indent="0" lvl="0" marL="0" rtl="0" algn="r">
              <a:spcBef>
                <a:spcPts val="0"/>
              </a:spcBef>
              <a:spcAft>
                <a:spcPts val="0"/>
              </a:spcAft>
              <a:buNone/>
            </a:pPr>
            <a:fld id="{00000000-1234-1234-1234-123412341234}" type="slidenum">
              <a:rPr lang="en"/>
              <a:t>‹#›</a:t>
            </a:fld>
            <a:endParaRPr/>
          </a:p>
        </p:txBody>
      </p:sp>
      <p:grpSp>
        <p:nvGrpSpPr>
          <p:cNvPr id="70" name="Google Shape;70;p7"/>
          <p:cNvGrpSpPr/>
          <p:nvPr/>
        </p:nvGrpSpPr>
        <p:grpSpPr>
          <a:xfrm>
            <a:off x="1752000" y="4919472"/>
            <a:ext cx="5640000" cy="232038"/>
            <a:chOff x="1578300" y="4911650"/>
            <a:chExt cx="5640000" cy="232038"/>
          </a:xfrm>
        </p:grpSpPr>
        <p:sp>
          <p:nvSpPr>
            <p:cNvPr id="71" name="Google Shape;71;p7"/>
            <p:cNvSpPr/>
            <p:nvPr/>
          </p:nvSpPr>
          <p:spPr>
            <a:xfrm>
              <a:off x="1578300" y="4911650"/>
              <a:ext cx="1410000" cy="231900"/>
            </a:xfrm>
            <a:prstGeom prst="round2SameRect">
              <a:avLst>
                <a:gd fmla="val 16667" name="adj1"/>
                <a:gd fmla="val 0" name="adj2"/>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Gaming 101</a:t>
              </a:r>
              <a:endParaRPr sz="1000">
                <a:solidFill>
                  <a:srgbClr val="FFFFFF"/>
                </a:solidFill>
              </a:endParaRPr>
            </a:p>
          </p:txBody>
        </p:sp>
        <p:sp>
          <p:nvSpPr>
            <p:cNvPr id="72" name="Google Shape;72;p7"/>
            <p:cNvSpPr/>
            <p:nvPr/>
          </p:nvSpPr>
          <p:spPr>
            <a:xfrm>
              <a:off x="2988300" y="4911788"/>
              <a:ext cx="1410000" cy="231900"/>
            </a:xfrm>
            <a:prstGeom prst="round2SameRect">
              <a:avLst>
                <a:gd fmla="val 16667" name="adj1"/>
                <a:gd fmla="val 0" name="adj2"/>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Gaming Today</a:t>
              </a:r>
              <a:endParaRPr sz="1000">
                <a:solidFill>
                  <a:srgbClr val="FFFFFF"/>
                </a:solidFill>
              </a:endParaRPr>
            </a:p>
          </p:txBody>
        </p:sp>
        <p:sp>
          <p:nvSpPr>
            <p:cNvPr id="73" name="Google Shape;73;p7"/>
            <p:cNvSpPr/>
            <p:nvPr/>
          </p:nvSpPr>
          <p:spPr>
            <a:xfrm>
              <a:off x="4398300" y="4911788"/>
              <a:ext cx="1410000" cy="231900"/>
            </a:xfrm>
            <a:prstGeom prst="round2SameRect">
              <a:avLst>
                <a:gd fmla="val 16667" name="adj1"/>
                <a:gd fmla="val 0" name="adj2"/>
              </a:avLst>
            </a:prstGeom>
            <a:solidFill>
              <a:schemeClr val="accent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Popularity</a:t>
              </a:r>
              <a:endParaRPr sz="1000">
                <a:solidFill>
                  <a:srgbClr val="FFFFFF"/>
                </a:solidFill>
              </a:endParaRPr>
            </a:p>
          </p:txBody>
        </p:sp>
        <p:sp>
          <p:nvSpPr>
            <p:cNvPr id="74" name="Google Shape;74;p7"/>
            <p:cNvSpPr/>
            <p:nvPr/>
          </p:nvSpPr>
          <p:spPr>
            <a:xfrm>
              <a:off x="5808300" y="4911788"/>
              <a:ext cx="1410000" cy="231900"/>
            </a:xfrm>
            <a:prstGeom prst="round2SameRect">
              <a:avLst>
                <a:gd fmla="val 16667" name="adj1"/>
                <a:gd fmla="val 0" name="adj2"/>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Growth</a:t>
              </a:r>
              <a:endParaRPr sz="1000">
                <a:solidFill>
                  <a:srgbClr val="FFFFFF"/>
                </a:solidFil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1">
  <p:cSld name="TITLE_AND_BODY_1_1_1">
    <p:spTree>
      <p:nvGrpSpPr>
        <p:cNvPr id="75" name="Shape 75"/>
        <p:cNvGrpSpPr/>
        <p:nvPr/>
      </p:nvGrpSpPr>
      <p:grpSpPr>
        <a:xfrm>
          <a:off x="0" y="0"/>
          <a:ext cx="0" cy="0"/>
          <a:chOff x="0" y="0"/>
          <a:chExt cx="0" cy="0"/>
        </a:xfrm>
      </p:grpSpPr>
      <p:grpSp>
        <p:nvGrpSpPr>
          <p:cNvPr id="76" name="Google Shape;76;p8"/>
          <p:cNvGrpSpPr/>
          <p:nvPr/>
        </p:nvGrpSpPr>
        <p:grpSpPr>
          <a:xfrm>
            <a:off x="0" y="0"/>
            <a:ext cx="9144000" cy="607800"/>
            <a:chOff x="0" y="0"/>
            <a:chExt cx="9144000" cy="607800"/>
          </a:xfrm>
        </p:grpSpPr>
        <p:sp>
          <p:nvSpPr>
            <p:cNvPr id="77" name="Google Shape;77;p8"/>
            <p:cNvSpPr/>
            <p:nvPr/>
          </p:nvSpPr>
          <p:spPr>
            <a:xfrm>
              <a:off x="0" y="0"/>
              <a:ext cx="9144000" cy="607800"/>
            </a:xfrm>
            <a:prstGeom prst="rect">
              <a:avLst/>
            </a:prstGeom>
            <a:solidFill>
              <a:srgbClr val="293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 name="Google Shape;78;p8"/>
            <p:cNvPicPr preferRelativeResize="0"/>
            <p:nvPr/>
          </p:nvPicPr>
          <p:blipFill rotWithShape="1">
            <a:blip r:embed="rId2">
              <a:alphaModFix/>
            </a:blip>
            <a:srcRect b="24416" l="22606" r="23670" t="16973"/>
            <a:stretch/>
          </p:blipFill>
          <p:spPr>
            <a:xfrm>
              <a:off x="8570596" y="32722"/>
              <a:ext cx="497200" cy="542341"/>
            </a:xfrm>
            <a:prstGeom prst="rect">
              <a:avLst/>
            </a:prstGeom>
            <a:noFill/>
            <a:ln>
              <a:noFill/>
            </a:ln>
          </p:spPr>
        </p:pic>
      </p:grpSp>
      <p:sp>
        <p:nvSpPr>
          <p:cNvPr id="79" name="Google Shape;79;p8"/>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txBox="1"/>
          <p:nvPr>
            <p:ph type="title"/>
          </p:nvPr>
        </p:nvSpPr>
        <p:spPr>
          <a:xfrm>
            <a:off x="311700" y="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000"/>
              <a:buNone/>
              <a:defRPr>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sp>
        <p:nvSpPr>
          <p:cNvPr id="81" name="Google Shape;81;p8"/>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2" name="Google Shape;82;p8"/>
          <p:cNvSpPr txBox="1"/>
          <p:nvPr>
            <p:ph idx="12" type="sldNum"/>
          </p:nvPr>
        </p:nvSpPr>
        <p:spPr>
          <a:xfrm>
            <a:off x="8595300" y="4891597"/>
            <a:ext cx="548700" cy="252000"/>
          </a:xfrm>
          <a:prstGeom prst="rect">
            <a:avLst/>
          </a:prstGeom>
        </p:spPr>
        <p:txBody>
          <a:bodyPr anchorCtr="0" anchor="ctr" bIns="91425" lIns="91425" spcFirstLastPara="1" rIns="91425" wrap="square" tIns="91425">
            <a:noAutofit/>
          </a:bodyPr>
          <a:lstStyle>
            <a:lvl1pPr lvl="0" rtl="0">
              <a:lnSpc>
                <a:spcPct val="80000"/>
              </a:lnSpc>
              <a:buSzPts val="605"/>
              <a:buNone/>
              <a:defRPr b="1" sz="1150"/>
            </a:lvl1pPr>
            <a:lvl2pPr lvl="1" rtl="0">
              <a:lnSpc>
                <a:spcPct val="80000"/>
              </a:lnSpc>
              <a:buSzPts val="605"/>
              <a:buNone/>
              <a:defRPr b="1" sz="1150"/>
            </a:lvl2pPr>
            <a:lvl3pPr lvl="2" rtl="0">
              <a:lnSpc>
                <a:spcPct val="80000"/>
              </a:lnSpc>
              <a:buSzPts val="605"/>
              <a:buNone/>
              <a:defRPr b="1" sz="1150"/>
            </a:lvl3pPr>
            <a:lvl4pPr lvl="3" rtl="0">
              <a:lnSpc>
                <a:spcPct val="80000"/>
              </a:lnSpc>
              <a:buSzPts val="605"/>
              <a:buNone/>
              <a:defRPr b="1" sz="1150"/>
            </a:lvl4pPr>
            <a:lvl5pPr lvl="4" rtl="0">
              <a:lnSpc>
                <a:spcPct val="80000"/>
              </a:lnSpc>
              <a:buSzPts val="605"/>
              <a:buNone/>
              <a:defRPr b="1" sz="1150"/>
            </a:lvl5pPr>
            <a:lvl6pPr lvl="5" rtl="0">
              <a:lnSpc>
                <a:spcPct val="80000"/>
              </a:lnSpc>
              <a:buSzPts val="605"/>
              <a:buNone/>
              <a:defRPr b="1" sz="1150"/>
            </a:lvl6pPr>
            <a:lvl7pPr lvl="6" rtl="0">
              <a:lnSpc>
                <a:spcPct val="80000"/>
              </a:lnSpc>
              <a:buSzPts val="605"/>
              <a:buNone/>
              <a:defRPr b="1" sz="1150"/>
            </a:lvl7pPr>
            <a:lvl8pPr lvl="7" rtl="0">
              <a:lnSpc>
                <a:spcPct val="80000"/>
              </a:lnSpc>
              <a:buSzPts val="605"/>
              <a:buNone/>
              <a:defRPr b="1" sz="1150"/>
            </a:lvl8pPr>
            <a:lvl9pPr lvl="8" rtl="0">
              <a:lnSpc>
                <a:spcPct val="80000"/>
              </a:lnSpc>
              <a:buSzPts val="605"/>
              <a:buNone/>
              <a:defRPr b="1" sz="1150"/>
            </a:lvl9pPr>
          </a:lstStyle>
          <a:p>
            <a:pPr indent="0" lvl="0" marL="0" rtl="0" algn="r">
              <a:spcBef>
                <a:spcPts val="0"/>
              </a:spcBef>
              <a:spcAft>
                <a:spcPts val="0"/>
              </a:spcAft>
              <a:buNone/>
            </a:pPr>
            <a:fld id="{00000000-1234-1234-1234-123412341234}" type="slidenum">
              <a:rPr lang="en"/>
              <a:t>‹#›</a:t>
            </a:fld>
            <a:endParaRPr/>
          </a:p>
        </p:txBody>
      </p:sp>
      <p:grpSp>
        <p:nvGrpSpPr>
          <p:cNvPr id="83" name="Google Shape;83;p8"/>
          <p:cNvGrpSpPr/>
          <p:nvPr/>
        </p:nvGrpSpPr>
        <p:grpSpPr>
          <a:xfrm>
            <a:off x="1752000" y="4919472"/>
            <a:ext cx="5640000" cy="232038"/>
            <a:chOff x="1578300" y="4911650"/>
            <a:chExt cx="5640000" cy="232038"/>
          </a:xfrm>
        </p:grpSpPr>
        <p:sp>
          <p:nvSpPr>
            <p:cNvPr id="84" name="Google Shape;84;p8"/>
            <p:cNvSpPr/>
            <p:nvPr/>
          </p:nvSpPr>
          <p:spPr>
            <a:xfrm>
              <a:off x="1578300" y="4911650"/>
              <a:ext cx="1410000" cy="231900"/>
            </a:xfrm>
            <a:prstGeom prst="round2SameRect">
              <a:avLst>
                <a:gd fmla="val 16667" name="adj1"/>
                <a:gd fmla="val 0" name="adj2"/>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Gaming 101</a:t>
              </a:r>
              <a:endParaRPr sz="1000">
                <a:solidFill>
                  <a:srgbClr val="FFFFFF"/>
                </a:solidFill>
              </a:endParaRPr>
            </a:p>
          </p:txBody>
        </p:sp>
        <p:sp>
          <p:nvSpPr>
            <p:cNvPr id="85" name="Google Shape;85;p8"/>
            <p:cNvSpPr/>
            <p:nvPr/>
          </p:nvSpPr>
          <p:spPr>
            <a:xfrm>
              <a:off x="2988300" y="4911788"/>
              <a:ext cx="1410000" cy="231900"/>
            </a:xfrm>
            <a:prstGeom prst="round2SameRect">
              <a:avLst>
                <a:gd fmla="val 16667" name="adj1"/>
                <a:gd fmla="val 0" name="adj2"/>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Gaming Today</a:t>
              </a:r>
              <a:endParaRPr sz="1000">
                <a:solidFill>
                  <a:srgbClr val="FFFFFF"/>
                </a:solidFill>
              </a:endParaRPr>
            </a:p>
          </p:txBody>
        </p:sp>
        <p:sp>
          <p:nvSpPr>
            <p:cNvPr id="86" name="Google Shape;86;p8"/>
            <p:cNvSpPr/>
            <p:nvPr/>
          </p:nvSpPr>
          <p:spPr>
            <a:xfrm>
              <a:off x="4398300" y="4911788"/>
              <a:ext cx="1410000" cy="231900"/>
            </a:xfrm>
            <a:prstGeom prst="round2SameRect">
              <a:avLst>
                <a:gd fmla="val 16667" name="adj1"/>
                <a:gd fmla="val 0" name="adj2"/>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Popularity</a:t>
              </a:r>
              <a:endParaRPr sz="1000">
                <a:solidFill>
                  <a:srgbClr val="FFFFFF"/>
                </a:solidFill>
              </a:endParaRPr>
            </a:p>
          </p:txBody>
        </p:sp>
        <p:sp>
          <p:nvSpPr>
            <p:cNvPr id="87" name="Google Shape;87;p8"/>
            <p:cNvSpPr/>
            <p:nvPr/>
          </p:nvSpPr>
          <p:spPr>
            <a:xfrm>
              <a:off x="5808300" y="4911788"/>
              <a:ext cx="1410000" cy="231900"/>
            </a:xfrm>
            <a:prstGeom prst="round2SameRect">
              <a:avLst>
                <a:gd fmla="val 16667" name="adj1"/>
                <a:gd fmla="val 0" name="adj2"/>
              </a:avLst>
            </a:prstGeom>
            <a:solidFill>
              <a:schemeClr val="accent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Growth</a:t>
              </a:r>
              <a:endParaRPr sz="1000">
                <a:solidFill>
                  <a:srgbClr val="FFFFFF"/>
                </a:solidFil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1 1">
  <p:cSld name="TITLE_AND_BODY_1_1_1_1">
    <p:spTree>
      <p:nvGrpSpPr>
        <p:cNvPr id="88" name="Shape 88"/>
        <p:cNvGrpSpPr/>
        <p:nvPr/>
      </p:nvGrpSpPr>
      <p:grpSpPr>
        <a:xfrm>
          <a:off x="0" y="0"/>
          <a:ext cx="0" cy="0"/>
          <a:chOff x="0" y="0"/>
          <a:chExt cx="0" cy="0"/>
        </a:xfrm>
      </p:grpSpPr>
      <p:pic>
        <p:nvPicPr>
          <p:cNvPr id="89" name="Google Shape;89;p9"/>
          <p:cNvPicPr preferRelativeResize="0"/>
          <p:nvPr/>
        </p:nvPicPr>
        <p:blipFill>
          <a:blip r:embed="rId2">
            <a:alphaModFix/>
          </a:blip>
          <a:stretch>
            <a:fillRect/>
          </a:stretch>
        </p:blipFill>
        <p:spPr>
          <a:xfrm>
            <a:off x="1" y="0"/>
            <a:ext cx="2892879" cy="5143498"/>
          </a:xfrm>
          <a:prstGeom prst="rect">
            <a:avLst/>
          </a:prstGeom>
          <a:noFill/>
          <a:ln>
            <a:noFill/>
          </a:ln>
        </p:spPr>
      </p:pic>
      <p:sp>
        <p:nvSpPr>
          <p:cNvPr id="90" name="Google Shape;90;p9"/>
          <p:cNvSpPr txBox="1"/>
          <p:nvPr>
            <p:ph idx="12" type="sldNum"/>
          </p:nvPr>
        </p:nvSpPr>
        <p:spPr>
          <a:xfrm>
            <a:off x="8595300" y="4891597"/>
            <a:ext cx="548700" cy="252000"/>
          </a:xfrm>
          <a:prstGeom prst="rect">
            <a:avLst/>
          </a:prstGeom>
        </p:spPr>
        <p:txBody>
          <a:bodyPr anchorCtr="0" anchor="ctr" bIns="91425" lIns="91425" spcFirstLastPara="1" rIns="91425" wrap="square" tIns="91425">
            <a:noAutofit/>
          </a:bodyPr>
          <a:lstStyle>
            <a:lvl1pPr lvl="0" rtl="0">
              <a:lnSpc>
                <a:spcPct val="80000"/>
              </a:lnSpc>
              <a:buSzPts val="605"/>
              <a:buNone/>
              <a:defRPr b="1" sz="1150"/>
            </a:lvl1pPr>
            <a:lvl2pPr lvl="1" rtl="0">
              <a:lnSpc>
                <a:spcPct val="80000"/>
              </a:lnSpc>
              <a:buSzPts val="605"/>
              <a:buNone/>
              <a:defRPr b="1" sz="1150"/>
            </a:lvl2pPr>
            <a:lvl3pPr lvl="2" rtl="0">
              <a:lnSpc>
                <a:spcPct val="80000"/>
              </a:lnSpc>
              <a:buSzPts val="605"/>
              <a:buNone/>
              <a:defRPr b="1" sz="1150"/>
            </a:lvl3pPr>
            <a:lvl4pPr lvl="3" rtl="0">
              <a:lnSpc>
                <a:spcPct val="80000"/>
              </a:lnSpc>
              <a:buSzPts val="605"/>
              <a:buNone/>
              <a:defRPr b="1" sz="1150"/>
            </a:lvl4pPr>
            <a:lvl5pPr lvl="4" rtl="0">
              <a:lnSpc>
                <a:spcPct val="80000"/>
              </a:lnSpc>
              <a:buSzPts val="605"/>
              <a:buNone/>
              <a:defRPr b="1" sz="1150"/>
            </a:lvl5pPr>
            <a:lvl6pPr lvl="5" rtl="0">
              <a:lnSpc>
                <a:spcPct val="80000"/>
              </a:lnSpc>
              <a:buSzPts val="605"/>
              <a:buNone/>
              <a:defRPr b="1" sz="1150"/>
            </a:lvl6pPr>
            <a:lvl7pPr lvl="6" rtl="0">
              <a:lnSpc>
                <a:spcPct val="80000"/>
              </a:lnSpc>
              <a:buSzPts val="605"/>
              <a:buNone/>
              <a:defRPr b="1" sz="1150"/>
            </a:lvl7pPr>
            <a:lvl8pPr lvl="7" rtl="0">
              <a:lnSpc>
                <a:spcPct val="80000"/>
              </a:lnSpc>
              <a:buSzPts val="605"/>
              <a:buNone/>
              <a:defRPr b="1" sz="1150"/>
            </a:lvl8pPr>
            <a:lvl9pPr lvl="8" rtl="0">
              <a:lnSpc>
                <a:spcPct val="80000"/>
              </a:lnSpc>
              <a:buSzPts val="605"/>
              <a:buNone/>
              <a:defRPr b="1" sz="1150"/>
            </a:lvl9pPr>
          </a:lstStyle>
          <a:p>
            <a:pPr indent="0" lvl="0" marL="0" rtl="0" algn="r">
              <a:spcBef>
                <a:spcPts val="0"/>
              </a:spcBef>
              <a:spcAft>
                <a:spcPts val="0"/>
              </a:spcAft>
              <a:buNone/>
            </a:pPr>
            <a:fld id="{00000000-1234-1234-1234-123412341234}" type="slidenum">
              <a:rPr lang="en"/>
              <a:t>‹#›</a:t>
            </a:fld>
            <a:endParaRPr/>
          </a:p>
        </p:txBody>
      </p:sp>
      <p:pic>
        <p:nvPicPr>
          <p:cNvPr id="91" name="Google Shape;91;p9"/>
          <p:cNvPicPr preferRelativeResize="0"/>
          <p:nvPr/>
        </p:nvPicPr>
        <p:blipFill rotWithShape="1">
          <a:blip r:embed="rId3">
            <a:alphaModFix/>
          </a:blip>
          <a:srcRect b="18630" l="19722" r="20658" t="15231"/>
          <a:stretch/>
        </p:blipFill>
        <p:spPr>
          <a:xfrm>
            <a:off x="1019875" y="1830375"/>
            <a:ext cx="853125" cy="9464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2" name="Shape 92"/>
        <p:cNvGrpSpPr/>
        <p:nvPr/>
      </p:nvGrpSpPr>
      <p:grpSpPr>
        <a:xfrm>
          <a:off x="0" y="0"/>
          <a:ext cx="0" cy="0"/>
          <a:chOff x="0" y="0"/>
          <a:chExt cx="0" cy="0"/>
        </a:xfrm>
      </p:grpSpPr>
      <p:sp>
        <p:nvSpPr>
          <p:cNvPr id="93" name="Google Shape;93;p10"/>
          <p:cNvSpPr txBox="1"/>
          <p:nvPr>
            <p:ph type="title"/>
          </p:nvPr>
        </p:nvSpPr>
        <p:spPr>
          <a:xfrm>
            <a:off x="311700" y="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4" name="Google Shape;94;p10"/>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5" name="Google Shape;95;p10"/>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6" name="Google Shape;96;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7" name="Google Shape;7;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8" name="Google Shape;8;p1"/>
          <p:cNvSpPr txBox="1"/>
          <p:nvPr>
            <p:ph type="title"/>
          </p:nvPr>
        </p:nvSpPr>
        <p:spPr>
          <a:xfrm>
            <a:off x="311700" y="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rgbClr val="FFFFFF"/>
              </a:buClr>
              <a:buSzPts val="3000"/>
              <a:buFont typeface="Roboto"/>
              <a:buNone/>
              <a:defRPr sz="3000">
                <a:solidFill>
                  <a:srgbClr val="FFFFFF"/>
                </a:solidFill>
                <a:latin typeface="Roboto"/>
                <a:ea typeface="Roboto"/>
                <a:cs typeface="Roboto"/>
                <a:sym typeface="Roboto"/>
              </a:defRPr>
            </a:lvl1pPr>
            <a:lvl2pPr lvl="1">
              <a:spcBef>
                <a:spcPts val="0"/>
              </a:spcBef>
              <a:spcAft>
                <a:spcPts val="0"/>
              </a:spcAft>
              <a:buClr>
                <a:srgbClr val="FFFFFF"/>
              </a:buClr>
              <a:buSzPts val="3000"/>
              <a:buFont typeface="Roboto"/>
              <a:buNone/>
              <a:defRPr sz="3000">
                <a:solidFill>
                  <a:srgbClr val="FFFFFF"/>
                </a:solidFill>
                <a:latin typeface="Roboto"/>
                <a:ea typeface="Roboto"/>
                <a:cs typeface="Roboto"/>
                <a:sym typeface="Roboto"/>
              </a:defRPr>
            </a:lvl2pPr>
            <a:lvl3pPr lvl="2">
              <a:spcBef>
                <a:spcPts val="0"/>
              </a:spcBef>
              <a:spcAft>
                <a:spcPts val="0"/>
              </a:spcAft>
              <a:buClr>
                <a:srgbClr val="FFFFFF"/>
              </a:buClr>
              <a:buSzPts val="3000"/>
              <a:buFont typeface="Roboto"/>
              <a:buNone/>
              <a:defRPr sz="3000">
                <a:solidFill>
                  <a:srgbClr val="FFFFFF"/>
                </a:solidFill>
                <a:latin typeface="Roboto"/>
                <a:ea typeface="Roboto"/>
                <a:cs typeface="Roboto"/>
                <a:sym typeface="Roboto"/>
              </a:defRPr>
            </a:lvl3pPr>
            <a:lvl4pPr lvl="3">
              <a:spcBef>
                <a:spcPts val="0"/>
              </a:spcBef>
              <a:spcAft>
                <a:spcPts val="0"/>
              </a:spcAft>
              <a:buClr>
                <a:srgbClr val="FFFFFF"/>
              </a:buClr>
              <a:buSzPts val="3000"/>
              <a:buFont typeface="Roboto"/>
              <a:buNone/>
              <a:defRPr sz="3000">
                <a:solidFill>
                  <a:srgbClr val="FFFFFF"/>
                </a:solidFill>
                <a:latin typeface="Roboto"/>
                <a:ea typeface="Roboto"/>
                <a:cs typeface="Roboto"/>
                <a:sym typeface="Roboto"/>
              </a:defRPr>
            </a:lvl4pPr>
            <a:lvl5pPr lvl="4">
              <a:spcBef>
                <a:spcPts val="0"/>
              </a:spcBef>
              <a:spcAft>
                <a:spcPts val="0"/>
              </a:spcAft>
              <a:buClr>
                <a:srgbClr val="FFFFFF"/>
              </a:buClr>
              <a:buSzPts val="3000"/>
              <a:buFont typeface="Roboto"/>
              <a:buNone/>
              <a:defRPr sz="3000">
                <a:solidFill>
                  <a:srgbClr val="FFFFFF"/>
                </a:solidFill>
                <a:latin typeface="Roboto"/>
                <a:ea typeface="Roboto"/>
                <a:cs typeface="Roboto"/>
                <a:sym typeface="Roboto"/>
              </a:defRPr>
            </a:lvl5pPr>
            <a:lvl6pPr lvl="5">
              <a:spcBef>
                <a:spcPts val="0"/>
              </a:spcBef>
              <a:spcAft>
                <a:spcPts val="0"/>
              </a:spcAft>
              <a:buClr>
                <a:srgbClr val="FFFFFF"/>
              </a:buClr>
              <a:buSzPts val="3000"/>
              <a:buFont typeface="Roboto"/>
              <a:buNone/>
              <a:defRPr sz="3000">
                <a:solidFill>
                  <a:srgbClr val="FFFFFF"/>
                </a:solidFill>
                <a:latin typeface="Roboto"/>
                <a:ea typeface="Roboto"/>
                <a:cs typeface="Roboto"/>
                <a:sym typeface="Roboto"/>
              </a:defRPr>
            </a:lvl6pPr>
            <a:lvl7pPr lvl="6">
              <a:spcBef>
                <a:spcPts val="0"/>
              </a:spcBef>
              <a:spcAft>
                <a:spcPts val="0"/>
              </a:spcAft>
              <a:buClr>
                <a:srgbClr val="FFFFFF"/>
              </a:buClr>
              <a:buSzPts val="3000"/>
              <a:buFont typeface="Roboto"/>
              <a:buNone/>
              <a:defRPr sz="3000">
                <a:solidFill>
                  <a:srgbClr val="FFFFFF"/>
                </a:solidFill>
                <a:latin typeface="Roboto"/>
                <a:ea typeface="Roboto"/>
                <a:cs typeface="Roboto"/>
                <a:sym typeface="Roboto"/>
              </a:defRPr>
            </a:lvl7pPr>
            <a:lvl8pPr lvl="7">
              <a:spcBef>
                <a:spcPts val="0"/>
              </a:spcBef>
              <a:spcAft>
                <a:spcPts val="0"/>
              </a:spcAft>
              <a:buClr>
                <a:srgbClr val="FFFFFF"/>
              </a:buClr>
              <a:buSzPts val="3000"/>
              <a:buFont typeface="Roboto"/>
              <a:buNone/>
              <a:defRPr sz="3000">
                <a:solidFill>
                  <a:srgbClr val="FFFFFF"/>
                </a:solidFill>
                <a:latin typeface="Roboto"/>
                <a:ea typeface="Roboto"/>
                <a:cs typeface="Roboto"/>
                <a:sym typeface="Roboto"/>
              </a:defRPr>
            </a:lvl8pPr>
            <a:lvl9pPr lvl="8">
              <a:spcBef>
                <a:spcPts val="0"/>
              </a:spcBef>
              <a:spcAft>
                <a:spcPts val="0"/>
              </a:spcAft>
              <a:buClr>
                <a:srgbClr val="FFFFFF"/>
              </a:buClr>
              <a:buSzPts val="3000"/>
              <a:buFont typeface="Roboto"/>
              <a:buNone/>
              <a:defRPr sz="3000">
                <a:solidFill>
                  <a:srgbClr val="FFFFFF"/>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drive.google.com/file/d/1GJaipWZq7ESkSME5PHLYbn2w20TovKKC/view" TargetMode="Externa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29.png"/><Relationship Id="rId5"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19.png"/><Relationship Id="rId6"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36.png"/><Relationship Id="rId5"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5.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39.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19.png"/><Relationship Id="rId6"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41.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11" Type="http://schemas.openxmlformats.org/officeDocument/2006/relationships/image" Target="../media/image47.png"/><Relationship Id="rId10" Type="http://schemas.openxmlformats.org/officeDocument/2006/relationships/image" Target="../media/image53.png"/><Relationship Id="rId13" Type="http://schemas.openxmlformats.org/officeDocument/2006/relationships/image" Target="../media/image59.png"/><Relationship Id="rId12" Type="http://schemas.openxmlformats.org/officeDocument/2006/relationships/image" Target="../media/image52.png"/><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41.png"/><Relationship Id="rId4" Type="http://schemas.openxmlformats.org/officeDocument/2006/relationships/image" Target="../media/image45.png"/><Relationship Id="rId9" Type="http://schemas.openxmlformats.org/officeDocument/2006/relationships/image" Target="../media/image49.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50.png"/><Relationship Id="rId8"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41.png"/><Relationship Id="rId4" Type="http://schemas.openxmlformats.org/officeDocument/2006/relationships/image" Target="../media/image48.png"/><Relationship Id="rId9" Type="http://schemas.openxmlformats.org/officeDocument/2006/relationships/image" Target="../media/image60.png"/><Relationship Id="rId5" Type="http://schemas.openxmlformats.org/officeDocument/2006/relationships/image" Target="../media/image51.png"/><Relationship Id="rId6" Type="http://schemas.openxmlformats.org/officeDocument/2006/relationships/image" Target="../media/image55.png"/><Relationship Id="rId7" Type="http://schemas.openxmlformats.org/officeDocument/2006/relationships/image" Target="../media/image61.png"/><Relationship Id="rId8" Type="http://schemas.openxmlformats.org/officeDocument/2006/relationships/image" Target="../media/image54.png"/></Relationships>
</file>

<file path=ppt/slides/_rels/slide27.xml.rels><?xml version="1.0" encoding="UTF-8" standalone="yes"?><Relationships xmlns="http://schemas.openxmlformats.org/package/2006/relationships"><Relationship Id="rId10" Type="http://schemas.openxmlformats.org/officeDocument/2006/relationships/image" Target="../media/image65.png"/><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67.png"/><Relationship Id="rId4" Type="http://schemas.openxmlformats.org/officeDocument/2006/relationships/image" Target="../media/image57.png"/><Relationship Id="rId9" Type="http://schemas.openxmlformats.org/officeDocument/2006/relationships/image" Target="../media/image68.png"/><Relationship Id="rId5" Type="http://schemas.openxmlformats.org/officeDocument/2006/relationships/image" Target="../media/image56.png"/><Relationship Id="rId6" Type="http://schemas.openxmlformats.org/officeDocument/2006/relationships/image" Target="../media/image58.png"/><Relationship Id="rId7" Type="http://schemas.openxmlformats.org/officeDocument/2006/relationships/image" Target="../media/image62.png"/><Relationship Id="rId8" Type="http://schemas.openxmlformats.org/officeDocument/2006/relationships/image" Target="../media/image64.png"/></Relationships>
</file>

<file path=ppt/slides/_rels/slide28.xml.rels><?xml version="1.0" encoding="UTF-8" standalone="yes"?><Relationships xmlns="http://schemas.openxmlformats.org/package/2006/relationships"><Relationship Id="rId11" Type="http://schemas.openxmlformats.org/officeDocument/2006/relationships/image" Target="../media/image76.png"/><Relationship Id="rId10" Type="http://schemas.openxmlformats.org/officeDocument/2006/relationships/image" Target="../media/image77.png"/><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63.png"/><Relationship Id="rId4" Type="http://schemas.openxmlformats.org/officeDocument/2006/relationships/image" Target="../media/image66.png"/><Relationship Id="rId9"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4.png"/><Relationship Id="rId7" Type="http://schemas.openxmlformats.org/officeDocument/2006/relationships/image" Target="../media/image71.png"/><Relationship Id="rId8" Type="http://schemas.openxmlformats.org/officeDocument/2006/relationships/image" Target="../media/image7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73.png"/><Relationship Id="rId4" Type="http://schemas.openxmlformats.org/officeDocument/2006/relationships/image" Target="../media/image8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19.png"/><Relationship Id="rId6"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80.png"/><Relationship Id="rId4" Type="http://schemas.openxmlformats.org/officeDocument/2006/relationships/image" Target="../media/image83.png"/><Relationship Id="rId9" Type="http://schemas.openxmlformats.org/officeDocument/2006/relationships/image" Target="../media/image84.png"/><Relationship Id="rId5" Type="http://schemas.openxmlformats.org/officeDocument/2006/relationships/image" Target="../media/image75.png"/><Relationship Id="rId6" Type="http://schemas.openxmlformats.org/officeDocument/2006/relationships/image" Target="../media/image79.png"/><Relationship Id="rId7" Type="http://schemas.openxmlformats.org/officeDocument/2006/relationships/image" Target="../media/image78.png"/><Relationship Id="rId8" Type="http://schemas.openxmlformats.org/officeDocument/2006/relationships/image" Target="../media/image82.png"/></Relationships>
</file>

<file path=ppt/slides/_rels/slide31.xml.rels><?xml version="1.0" encoding="UTF-8" standalone="yes"?><Relationships xmlns="http://schemas.openxmlformats.org/package/2006/relationships"><Relationship Id="rId11" Type="http://schemas.openxmlformats.org/officeDocument/2006/relationships/image" Target="../media/image88.png"/><Relationship Id="rId10" Type="http://schemas.openxmlformats.org/officeDocument/2006/relationships/image" Target="../media/image86.png"/><Relationship Id="rId13" Type="http://schemas.openxmlformats.org/officeDocument/2006/relationships/image" Target="../media/image89.png"/><Relationship Id="rId12" Type="http://schemas.openxmlformats.org/officeDocument/2006/relationships/image" Target="../media/image90.png"/><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80.png"/><Relationship Id="rId4" Type="http://schemas.openxmlformats.org/officeDocument/2006/relationships/image" Target="../media/image83.png"/><Relationship Id="rId9" Type="http://schemas.openxmlformats.org/officeDocument/2006/relationships/image" Target="../media/image85.png"/><Relationship Id="rId15" Type="http://schemas.openxmlformats.org/officeDocument/2006/relationships/image" Target="../media/image65.png"/><Relationship Id="rId14" Type="http://schemas.openxmlformats.org/officeDocument/2006/relationships/image" Target="../media/image87.png"/><Relationship Id="rId5" Type="http://schemas.openxmlformats.org/officeDocument/2006/relationships/image" Target="../media/image75.png"/><Relationship Id="rId6" Type="http://schemas.openxmlformats.org/officeDocument/2006/relationships/image" Target="../media/image79.png"/><Relationship Id="rId7" Type="http://schemas.openxmlformats.org/officeDocument/2006/relationships/image" Target="../media/image78.png"/><Relationship Id="rId8" Type="http://schemas.openxmlformats.org/officeDocument/2006/relationships/image" Target="../media/image8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19.png"/><Relationship Id="rId6"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12.png"/><Relationship Id="rId9" Type="http://schemas.openxmlformats.org/officeDocument/2006/relationships/image" Target="../media/image18.png"/><Relationship Id="rId5" Type="http://schemas.openxmlformats.org/officeDocument/2006/relationships/image" Target="../media/image16.png"/><Relationship Id="rId6" Type="http://schemas.openxmlformats.org/officeDocument/2006/relationships/image" Target="../media/image13.png"/><Relationship Id="rId7" Type="http://schemas.openxmlformats.org/officeDocument/2006/relationships/image" Target="../media/image17.png"/><Relationship Id="rId8"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19.png"/><Relationship Id="rId6"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8"/>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140" name="Google Shape;140;p18"/>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
        <p:nvSpPr>
          <p:cNvPr id="141" name="Google Shape;141;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lnSpc>
                <a:spcPct val="100000"/>
              </a:lnSpc>
              <a:spcBef>
                <a:spcPts val="0"/>
              </a:spcBef>
              <a:spcAft>
                <a:spcPts val="0"/>
              </a:spcAft>
              <a:buNone/>
            </a:pPr>
            <a:fld id="{00000000-1234-1234-1234-123412341234}" type="slidenum">
              <a:rPr b="0" lang="en" sz="1000"/>
              <a:t>‹#›</a:t>
            </a:fld>
            <a:endParaRPr b="0" sz="1000"/>
          </a:p>
        </p:txBody>
      </p:sp>
      <p:pic>
        <p:nvPicPr>
          <p:cNvPr id="142" name="Google Shape;142;p18" title="The (k)-Mean Trailer.mp4">
            <a:hlinkClick r:id="rId3"/>
          </p:cNvPr>
          <p:cNvPicPr preferRelativeResize="0"/>
          <p:nvPr/>
        </p:nvPicPr>
        <p:blipFill>
          <a:blip r:embed="rId4">
            <a:alphaModFix/>
          </a:blip>
          <a:stretch>
            <a:fillRect/>
          </a:stretch>
        </p:blipFill>
        <p:spPr>
          <a:xfrm>
            <a:off x="0" y="-428625"/>
            <a:ext cx="9144000" cy="6000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7"/>
          <p:cNvSpPr txBox="1"/>
          <p:nvPr>
            <p:ph type="title"/>
          </p:nvPr>
        </p:nvSpPr>
        <p:spPr>
          <a:xfrm>
            <a:off x="311700" y="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Twitch and eSports Overlap</a:t>
            </a:r>
            <a:endParaRPr/>
          </a:p>
        </p:txBody>
      </p:sp>
      <p:sp>
        <p:nvSpPr>
          <p:cNvPr id="277" name="Google Shape;277;p27"/>
          <p:cNvSpPr txBox="1"/>
          <p:nvPr>
            <p:ph idx="1" type="body"/>
          </p:nvPr>
        </p:nvSpPr>
        <p:spPr>
          <a:xfrm>
            <a:off x="6719850" y="1229875"/>
            <a:ext cx="2424300" cy="3661800"/>
          </a:xfrm>
          <a:prstGeom prst="rect">
            <a:avLst/>
          </a:prstGeom>
        </p:spPr>
        <p:txBody>
          <a:bodyPr anchorCtr="0" anchor="t" bIns="91425" lIns="91425" spcFirstLastPara="1" rIns="91425" wrap="square" tIns="91425">
            <a:normAutofit/>
          </a:bodyPr>
          <a:lstStyle/>
          <a:p>
            <a:pPr indent="-304800" lvl="0" marL="457200" rtl="0" algn="l">
              <a:lnSpc>
                <a:spcPct val="105000"/>
              </a:lnSpc>
              <a:spcBef>
                <a:spcPts val="0"/>
              </a:spcBef>
              <a:spcAft>
                <a:spcPts val="0"/>
              </a:spcAft>
              <a:buClr>
                <a:schemeClr val="accent1"/>
              </a:buClr>
              <a:buSzPts val="1200"/>
              <a:buFont typeface="Calibri"/>
              <a:buChar char="●"/>
            </a:pPr>
            <a:r>
              <a:rPr lang="en" sz="1200">
                <a:solidFill>
                  <a:schemeClr val="accent1"/>
                </a:solidFill>
                <a:latin typeface="Calibri"/>
                <a:ea typeface="Calibri"/>
                <a:cs typeface="Calibri"/>
                <a:sym typeface="Calibri"/>
              </a:rPr>
              <a:t>The money is there</a:t>
            </a:r>
            <a:endParaRPr sz="1200">
              <a:solidFill>
                <a:schemeClr val="accent1"/>
              </a:solidFill>
              <a:latin typeface="Calibri"/>
              <a:ea typeface="Calibri"/>
              <a:cs typeface="Calibri"/>
              <a:sym typeface="Calibri"/>
            </a:endParaRPr>
          </a:p>
          <a:p>
            <a:pPr indent="-304800" lvl="1" marL="914400" rtl="0" algn="l">
              <a:lnSpc>
                <a:spcPct val="105000"/>
              </a:lnSpc>
              <a:spcBef>
                <a:spcPts val="0"/>
              </a:spcBef>
              <a:spcAft>
                <a:spcPts val="0"/>
              </a:spcAft>
              <a:buClr>
                <a:schemeClr val="accent1"/>
              </a:buClr>
              <a:buSzPts val="1200"/>
              <a:buFont typeface="Calibri"/>
              <a:buChar char="○"/>
            </a:pPr>
            <a:r>
              <a:rPr lang="en" sz="1200">
                <a:solidFill>
                  <a:schemeClr val="accent1"/>
                </a:solidFill>
                <a:latin typeface="Calibri"/>
                <a:ea typeface="Calibri"/>
                <a:cs typeface="Calibri"/>
                <a:sym typeface="Calibri"/>
              </a:rPr>
              <a:t>931 million in earnings since 2000</a:t>
            </a:r>
            <a:endParaRPr sz="1200">
              <a:solidFill>
                <a:schemeClr val="accent1"/>
              </a:solidFill>
              <a:latin typeface="Calibri"/>
              <a:ea typeface="Calibri"/>
              <a:cs typeface="Calibri"/>
              <a:sym typeface="Calibri"/>
            </a:endParaRPr>
          </a:p>
          <a:p>
            <a:pPr indent="-304800" lvl="1" marL="914400" rtl="0" algn="l">
              <a:lnSpc>
                <a:spcPct val="105000"/>
              </a:lnSpc>
              <a:spcBef>
                <a:spcPts val="0"/>
              </a:spcBef>
              <a:spcAft>
                <a:spcPts val="0"/>
              </a:spcAft>
              <a:buClr>
                <a:schemeClr val="accent1"/>
              </a:buClr>
              <a:buSzPts val="1200"/>
              <a:buFont typeface="Calibri"/>
              <a:buChar char="○"/>
            </a:pPr>
            <a:r>
              <a:rPr lang="en" sz="1200">
                <a:solidFill>
                  <a:schemeClr val="accent1"/>
                </a:solidFill>
                <a:latin typeface="Calibri"/>
                <a:ea typeface="Calibri"/>
                <a:cs typeface="Calibri"/>
                <a:sym typeface="Calibri"/>
              </a:rPr>
              <a:t>22k average earnings per tournament</a:t>
            </a:r>
            <a:endParaRPr sz="1200">
              <a:solidFill>
                <a:schemeClr val="accent1"/>
              </a:solidFill>
              <a:latin typeface="Calibri"/>
              <a:ea typeface="Calibri"/>
              <a:cs typeface="Calibri"/>
              <a:sym typeface="Calibri"/>
            </a:endParaRPr>
          </a:p>
          <a:p>
            <a:pPr indent="-304800" lvl="0" marL="457200" rtl="0" algn="l">
              <a:lnSpc>
                <a:spcPct val="105000"/>
              </a:lnSpc>
              <a:spcBef>
                <a:spcPts val="0"/>
              </a:spcBef>
              <a:spcAft>
                <a:spcPts val="0"/>
              </a:spcAft>
              <a:buClr>
                <a:schemeClr val="accent1"/>
              </a:buClr>
              <a:buSzPts val="1200"/>
              <a:buFont typeface="Calibri"/>
              <a:buChar char="●"/>
            </a:pPr>
            <a:r>
              <a:rPr lang="en" sz="1200">
                <a:solidFill>
                  <a:schemeClr val="accent1"/>
                </a:solidFill>
                <a:latin typeface="Calibri"/>
                <a:ea typeface="Calibri"/>
                <a:cs typeface="Calibri"/>
                <a:sym typeface="Calibri"/>
              </a:rPr>
              <a:t>Huge growth in recent years</a:t>
            </a:r>
            <a:endParaRPr sz="1200">
              <a:solidFill>
                <a:schemeClr val="accent1"/>
              </a:solidFill>
              <a:latin typeface="Calibri"/>
              <a:ea typeface="Calibri"/>
              <a:cs typeface="Calibri"/>
              <a:sym typeface="Calibri"/>
            </a:endParaRPr>
          </a:p>
          <a:p>
            <a:pPr indent="-304800" lvl="1" marL="914400" rtl="0" algn="l">
              <a:lnSpc>
                <a:spcPct val="105000"/>
              </a:lnSpc>
              <a:spcBef>
                <a:spcPts val="0"/>
              </a:spcBef>
              <a:spcAft>
                <a:spcPts val="0"/>
              </a:spcAft>
              <a:buClr>
                <a:schemeClr val="accent1"/>
              </a:buClr>
              <a:buSzPts val="1200"/>
              <a:buFont typeface="Calibri"/>
              <a:buChar char="○"/>
            </a:pPr>
            <a:r>
              <a:rPr lang="en" sz="1200">
                <a:solidFill>
                  <a:schemeClr val="accent1"/>
                </a:solidFill>
                <a:latin typeface="Calibri"/>
                <a:ea typeface="Calibri"/>
                <a:cs typeface="Calibri"/>
                <a:sym typeface="Calibri"/>
              </a:rPr>
              <a:t>10x growth in earnings this decade </a:t>
            </a:r>
            <a:endParaRPr sz="1200">
              <a:solidFill>
                <a:schemeClr val="accent1"/>
              </a:solidFill>
              <a:latin typeface="Calibri"/>
              <a:ea typeface="Calibri"/>
              <a:cs typeface="Calibri"/>
              <a:sym typeface="Calibri"/>
            </a:endParaRPr>
          </a:p>
          <a:p>
            <a:pPr indent="-304800" lvl="1" marL="914400" rtl="0" algn="l">
              <a:lnSpc>
                <a:spcPct val="105000"/>
              </a:lnSpc>
              <a:spcBef>
                <a:spcPts val="0"/>
              </a:spcBef>
              <a:spcAft>
                <a:spcPts val="0"/>
              </a:spcAft>
              <a:buClr>
                <a:schemeClr val="accent1"/>
              </a:buClr>
              <a:buSzPts val="1200"/>
              <a:buFont typeface="Calibri"/>
              <a:buChar char="○"/>
            </a:pPr>
            <a:r>
              <a:rPr lang="en" sz="1200">
                <a:solidFill>
                  <a:schemeClr val="accent1"/>
                </a:solidFill>
                <a:latin typeface="Calibri"/>
                <a:ea typeface="Calibri"/>
                <a:cs typeface="Calibri"/>
                <a:sym typeface="Calibri"/>
              </a:rPr>
              <a:t>Professional play saw Covid impact</a:t>
            </a:r>
            <a:endParaRPr sz="1200">
              <a:solidFill>
                <a:schemeClr val="accent1"/>
              </a:solidFill>
              <a:latin typeface="Calibri"/>
              <a:ea typeface="Calibri"/>
              <a:cs typeface="Calibri"/>
              <a:sym typeface="Calibri"/>
            </a:endParaRPr>
          </a:p>
          <a:p>
            <a:pPr indent="-304800" lvl="0" marL="457200" rtl="0" algn="l">
              <a:lnSpc>
                <a:spcPct val="105000"/>
              </a:lnSpc>
              <a:spcBef>
                <a:spcPts val="0"/>
              </a:spcBef>
              <a:spcAft>
                <a:spcPts val="0"/>
              </a:spcAft>
              <a:buClr>
                <a:schemeClr val="accent1"/>
              </a:buClr>
              <a:buSzPts val="1200"/>
              <a:buFont typeface="Calibri"/>
              <a:buChar char="●"/>
            </a:pPr>
            <a:r>
              <a:rPr lang="en" sz="1200">
                <a:solidFill>
                  <a:schemeClr val="accent1"/>
                </a:solidFill>
                <a:latin typeface="Calibri"/>
                <a:ea typeface="Calibri"/>
                <a:cs typeface="Calibri"/>
                <a:sym typeface="Calibri"/>
              </a:rPr>
              <a:t>Esports and Twitch Overlap</a:t>
            </a:r>
            <a:endParaRPr sz="1200">
              <a:solidFill>
                <a:schemeClr val="accent1"/>
              </a:solidFill>
              <a:latin typeface="Calibri"/>
              <a:ea typeface="Calibri"/>
              <a:cs typeface="Calibri"/>
              <a:sym typeface="Calibri"/>
            </a:endParaRPr>
          </a:p>
          <a:p>
            <a:pPr indent="-304800" lvl="1" marL="914400" rtl="0" algn="l">
              <a:lnSpc>
                <a:spcPct val="105000"/>
              </a:lnSpc>
              <a:spcBef>
                <a:spcPts val="0"/>
              </a:spcBef>
              <a:spcAft>
                <a:spcPts val="0"/>
              </a:spcAft>
              <a:buClr>
                <a:schemeClr val="accent1"/>
              </a:buClr>
              <a:buSzPts val="1200"/>
              <a:buFont typeface="Calibri"/>
              <a:buChar char="○"/>
            </a:pPr>
            <a:r>
              <a:rPr lang="en" sz="1200">
                <a:solidFill>
                  <a:schemeClr val="accent1"/>
                </a:solidFill>
                <a:latin typeface="Calibri"/>
                <a:ea typeface="Calibri"/>
                <a:cs typeface="Calibri"/>
                <a:sym typeface="Calibri"/>
              </a:rPr>
              <a:t>8/10 Top viewed Twitch games are eSports</a:t>
            </a:r>
            <a:endParaRPr sz="1200">
              <a:solidFill>
                <a:schemeClr val="accent1"/>
              </a:solidFill>
              <a:latin typeface="Calibri"/>
              <a:ea typeface="Calibri"/>
              <a:cs typeface="Calibri"/>
              <a:sym typeface="Calibri"/>
            </a:endParaRPr>
          </a:p>
          <a:p>
            <a:pPr indent="-304800" lvl="1" marL="914400" rtl="0" algn="l">
              <a:lnSpc>
                <a:spcPct val="105000"/>
              </a:lnSpc>
              <a:spcBef>
                <a:spcPts val="0"/>
              </a:spcBef>
              <a:spcAft>
                <a:spcPts val="0"/>
              </a:spcAft>
              <a:buClr>
                <a:schemeClr val="accent1"/>
              </a:buClr>
              <a:buSzPts val="1200"/>
              <a:buFont typeface="Calibri"/>
              <a:buChar char="○"/>
            </a:pPr>
            <a:r>
              <a:rPr lang="en" sz="1200">
                <a:solidFill>
                  <a:schemeClr val="accent1"/>
                </a:solidFill>
                <a:latin typeface="Calibri"/>
                <a:ea typeface="Calibri"/>
                <a:cs typeface="Calibri"/>
                <a:sym typeface="Calibri"/>
              </a:rPr>
              <a:t>Top Esports and Twitch</a:t>
            </a:r>
            <a:r>
              <a:rPr lang="en" sz="1200">
                <a:solidFill>
                  <a:schemeClr val="accent1"/>
                </a:solidFill>
                <a:latin typeface="Calibri"/>
                <a:ea typeface="Calibri"/>
                <a:cs typeface="Calibri"/>
                <a:sym typeface="Calibri"/>
              </a:rPr>
              <a:t> games </a:t>
            </a:r>
            <a:r>
              <a:rPr lang="en" sz="1200">
                <a:solidFill>
                  <a:schemeClr val="accent1"/>
                </a:solidFill>
                <a:latin typeface="Calibri"/>
                <a:ea typeface="Calibri"/>
                <a:cs typeface="Calibri"/>
                <a:sym typeface="Calibri"/>
              </a:rPr>
              <a:t>are multiplayer</a:t>
            </a:r>
            <a:endParaRPr sz="1200">
              <a:solidFill>
                <a:schemeClr val="accent1"/>
              </a:solidFill>
              <a:latin typeface="Calibri"/>
              <a:ea typeface="Calibri"/>
              <a:cs typeface="Calibri"/>
              <a:sym typeface="Calibri"/>
            </a:endParaRPr>
          </a:p>
        </p:txBody>
      </p:sp>
      <p:sp>
        <p:nvSpPr>
          <p:cNvPr id="278" name="Google Shape;278;p27"/>
          <p:cNvSpPr txBox="1"/>
          <p:nvPr>
            <p:ph idx="12" type="sldNum"/>
          </p:nvPr>
        </p:nvSpPr>
        <p:spPr>
          <a:xfrm>
            <a:off x="8595300" y="4891597"/>
            <a:ext cx="548700" cy="252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605"/>
              <a:buFont typeface="Arial"/>
              <a:buNone/>
            </a:pPr>
            <a:fld id="{00000000-1234-1234-1234-123412341234}" type="slidenum">
              <a:rPr lang="en"/>
              <a:t>‹#›</a:t>
            </a:fld>
            <a:endParaRPr/>
          </a:p>
        </p:txBody>
      </p:sp>
      <p:pic>
        <p:nvPicPr>
          <p:cNvPr id="279" name="Google Shape;279;p27"/>
          <p:cNvPicPr preferRelativeResize="0"/>
          <p:nvPr/>
        </p:nvPicPr>
        <p:blipFill>
          <a:blip r:embed="rId3">
            <a:alphaModFix/>
          </a:blip>
          <a:stretch>
            <a:fillRect/>
          </a:stretch>
        </p:blipFill>
        <p:spPr>
          <a:xfrm>
            <a:off x="125800" y="869400"/>
            <a:ext cx="6682851" cy="3785651"/>
          </a:xfrm>
          <a:prstGeom prst="rect">
            <a:avLst/>
          </a:prstGeom>
          <a:noFill/>
          <a:ln>
            <a:noFill/>
          </a:ln>
        </p:spPr>
      </p:pic>
      <p:pic>
        <p:nvPicPr>
          <p:cNvPr id="280" name="Google Shape;280;p27"/>
          <p:cNvPicPr preferRelativeResize="0"/>
          <p:nvPr/>
        </p:nvPicPr>
        <p:blipFill>
          <a:blip r:embed="rId4">
            <a:alphaModFix/>
          </a:blip>
          <a:stretch>
            <a:fillRect/>
          </a:stretch>
        </p:blipFill>
        <p:spPr>
          <a:xfrm>
            <a:off x="125800" y="869400"/>
            <a:ext cx="3870600" cy="3785650"/>
          </a:xfrm>
          <a:prstGeom prst="rect">
            <a:avLst/>
          </a:prstGeom>
          <a:noFill/>
          <a:ln>
            <a:noFill/>
          </a:ln>
        </p:spPr>
      </p:pic>
      <p:sp>
        <p:nvSpPr>
          <p:cNvPr id="281" name="Google Shape;281;p27"/>
          <p:cNvSpPr/>
          <p:nvPr/>
        </p:nvSpPr>
        <p:spPr>
          <a:xfrm>
            <a:off x="4044450" y="910300"/>
            <a:ext cx="2764200" cy="25977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7"/>
          <p:cNvSpPr/>
          <p:nvPr/>
        </p:nvSpPr>
        <p:spPr>
          <a:xfrm>
            <a:off x="0" y="2716075"/>
            <a:ext cx="4040100" cy="20544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8"/>
          <p:cNvSpPr txBox="1"/>
          <p:nvPr>
            <p:ph type="title"/>
          </p:nvPr>
        </p:nvSpPr>
        <p:spPr>
          <a:xfrm>
            <a:off x="311700" y="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Top 1000 Pros Demographic</a:t>
            </a:r>
            <a:endParaRPr/>
          </a:p>
        </p:txBody>
      </p:sp>
      <p:sp>
        <p:nvSpPr>
          <p:cNvPr id="288" name="Google Shape;288;p28"/>
          <p:cNvSpPr txBox="1"/>
          <p:nvPr>
            <p:ph idx="1" type="body"/>
          </p:nvPr>
        </p:nvSpPr>
        <p:spPr>
          <a:xfrm>
            <a:off x="6719850" y="1229875"/>
            <a:ext cx="2424300" cy="3339000"/>
          </a:xfrm>
          <a:prstGeom prst="rect">
            <a:avLst/>
          </a:prstGeom>
        </p:spPr>
        <p:txBody>
          <a:bodyPr anchorCtr="0" anchor="t" bIns="91425" lIns="91425" spcFirstLastPara="1" rIns="91425" wrap="square" tIns="91425">
            <a:normAutofit lnSpcReduction="10000"/>
          </a:bodyPr>
          <a:lstStyle/>
          <a:p>
            <a:pPr indent="-304800" lvl="0" marL="457200" rtl="0" algn="l">
              <a:spcBef>
                <a:spcPts val="0"/>
              </a:spcBef>
              <a:spcAft>
                <a:spcPts val="0"/>
              </a:spcAft>
              <a:buClr>
                <a:schemeClr val="accent1"/>
              </a:buClr>
              <a:buSzPts val="1200"/>
              <a:buFont typeface="Calibri"/>
              <a:buChar char="●"/>
            </a:pPr>
            <a:r>
              <a:rPr lang="en" sz="1200">
                <a:solidFill>
                  <a:schemeClr val="accent1"/>
                </a:solidFill>
                <a:latin typeface="Calibri"/>
                <a:ea typeface="Calibri"/>
                <a:cs typeface="Calibri"/>
                <a:sym typeface="Calibri"/>
              </a:rPr>
              <a:t>Gamers are young</a:t>
            </a:r>
            <a:endParaRPr sz="1200">
              <a:solidFill>
                <a:schemeClr val="accent1"/>
              </a:solidFill>
              <a:latin typeface="Calibri"/>
              <a:ea typeface="Calibri"/>
              <a:cs typeface="Calibri"/>
              <a:sym typeface="Calibri"/>
            </a:endParaRPr>
          </a:p>
          <a:p>
            <a:pPr indent="-304800" lvl="1" marL="914400" rtl="0" algn="l">
              <a:spcBef>
                <a:spcPts val="0"/>
              </a:spcBef>
              <a:spcAft>
                <a:spcPts val="0"/>
              </a:spcAft>
              <a:buClr>
                <a:schemeClr val="accent1"/>
              </a:buClr>
              <a:buSzPts val="1200"/>
              <a:buFont typeface="Calibri"/>
              <a:buChar char="○"/>
            </a:pPr>
            <a:r>
              <a:rPr lang="en" sz="1200">
                <a:solidFill>
                  <a:schemeClr val="accent1"/>
                </a:solidFill>
                <a:latin typeface="Calibri"/>
                <a:ea typeface="Calibri"/>
                <a:cs typeface="Calibri"/>
                <a:sym typeface="Calibri"/>
              </a:rPr>
              <a:t>Average gamer is 34</a:t>
            </a:r>
            <a:endParaRPr sz="1200">
              <a:solidFill>
                <a:schemeClr val="accent1"/>
              </a:solidFill>
              <a:latin typeface="Calibri"/>
              <a:ea typeface="Calibri"/>
              <a:cs typeface="Calibri"/>
              <a:sym typeface="Calibri"/>
            </a:endParaRPr>
          </a:p>
          <a:p>
            <a:pPr indent="-304800" lvl="1" marL="914400" rtl="0" algn="l">
              <a:spcBef>
                <a:spcPts val="0"/>
              </a:spcBef>
              <a:spcAft>
                <a:spcPts val="0"/>
              </a:spcAft>
              <a:buClr>
                <a:schemeClr val="accent1"/>
              </a:buClr>
              <a:buSzPts val="1200"/>
              <a:buFont typeface="Calibri"/>
              <a:buChar char="○"/>
            </a:pPr>
            <a:r>
              <a:rPr lang="en" sz="1200">
                <a:solidFill>
                  <a:schemeClr val="accent1"/>
                </a:solidFill>
                <a:latin typeface="Calibri"/>
                <a:ea typeface="Calibri"/>
                <a:cs typeface="Calibri"/>
                <a:sym typeface="Calibri"/>
              </a:rPr>
              <a:t>Average pro is 24.2</a:t>
            </a:r>
            <a:endParaRPr sz="1200">
              <a:solidFill>
                <a:schemeClr val="accent1"/>
              </a:solidFill>
              <a:latin typeface="Calibri"/>
              <a:ea typeface="Calibri"/>
              <a:cs typeface="Calibri"/>
              <a:sym typeface="Calibri"/>
            </a:endParaRPr>
          </a:p>
          <a:p>
            <a:pPr indent="-304800" lvl="1" marL="914400" rtl="0" algn="l">
              <a:spcBef>
                <a:spcPts val="0"/>
              </a:spcBef>
              <a:spcAft>
                <a:spcPts val="0"/>
              </a:spcAft>
              <a:buClr>
                <a:schemeClr val="accent1"/>
              </a:buClr>
              <a:buSzPts val="1200"/>
              <a:buFont typeface="Calibri"/>
              <a:buChar char="○"/>
            </a:pPr>
            <a:r>
              <a:rPr lang="en" sz="1200">
                <a:solidFill>
                  <a:schemeClr val="accent1"/>
                </a:solidFill>
                <a:latin typeface="Calibri"/>
                <a:ea typeface="Calibri"/>
                <a:cs typeface="Calibri"/>
                <a:sym typeface="Calibri"/>
              </a:rPr>
              <a:t>Youngest pro is 13</a:t>
            </a:r>
            <a:endParaRPr sz="1200">
              <a:solidFill>
                <a:schemeClr val="accent1"/>
              </a:solidFill>
              <a:latin typeface="Calibri"/>
              <a:ea typeface="Calibri"/>
              <a:cs typeface="Calibri"/>
              <a:sym typeface="Calibri"/>
            </a:endParaRPr>
          </a:p>
          <a:p>
            <a:pPr indent="-304800" lvl="0" marL="457200" rtl="0" algn="l">
              <a:spcBef>
                <a:spcPts val="0"/>
              </a:spcBef>
              <a:spcAft>
                <a:spcPts val="0"/>
              </a:spcAft>
              <a:buClr>
                <a:schemeClr val="accent1"/>
              </a:buClr>
              <a:buSzPts val="1200"/>
              <a:buFont typeface="Calibri"/>
              <a:buChar char="●"/>
            </a:pPr>
            <a:r>
              <a:rPr lang="en" sz="1200">
                <a:solidFill>
                  <a:schemeClr val="accent1"/>
                </a:solidFill>
                <a:latin typeface="Calibri"/>
                <a:ea typeface="Calibri"/>
                <a:cs typeface="Calibri"/>
                <a:sym typeface="Calibri"/>
              </a:rPr>
              <a:t>Huge growth in recent years</a:t>
            </a:r>
            <a:endParaRPr sz="1200">
              <a:solidFill>
                <a:schemeClr val="accent1"/>
              </a:solidFill>
              <a:latin typeface="Calibri"/>
              <a:ea typeface="Calibri"/>
              <a:cs typeface="Calibri"/>
              <a:sym typeface="Calibri"/>
            </a:endParaRPr>
          </a:p>
          <a:p>
            <a:pPr indent="-304800" lvl="1" marL="914400" rtl="0" algn="l">
              <a:spcBef>
                <a:spcPts val="0"/>
              </a:spcBef>
              <a:spcAft>
                <a:spcPts val="0"/>
              </a:spcAft>
              <a:buClr>
                <a:schemeClr val="accent1"/>
              </a:buClr>
              <a:buSzPts val="1200"/>
              <a:buFont typeface="Calibri"/>
              <a:buChar char="○"/>
            </a:pPr>
            <a:r>
              <a:rPr lang="en" sz="1200">
                <a:solidFill>
                  <a:schemeClr val="accent1"/>
                </a:solidFill>
                <a:latin typeface="Calibri"/>
                <a:ea typeface="Calibri"/>
                <a:cs typeface="Calibri"/>
                <a:sym typeface="Calibri"/>
              </a:rPr>
              <a:t>10x growth in earnings this decade </a:t>
            </a:r>
            <a:endParaRPr sz="1200">
              <a:solidFill>
                <a:schemeClr val="accent1"/>
              </a:solidFill>
              <a:latin typeface="Calibri"/>
              <a:ea typeface="Calibri"/>
              <a:cs typeface="Calibri"/>
              <a:sym typeface="Calibri"/>
            </a:endParaRPr>
          </a:p>
          <a:p>
            <a:pPr indent="-304800" lvl="1" marL="914400" rtl="0" algn="l">
              <a:spcBef>
                <a:spcPts val="0"/>
              </a:spcBef>
              <a:spcAft>
                <a:spcPts val="0"/>
              </a:spcAft>
              <a:buClr>
                <a:schemeClr val="accent1"/>
              </a:buClr>
              <a:buSzPts val="1200"/>
              <a:buFont typeface="Calibri"/>
              <a:buChar char="○"/>
            </a:pPr>
            <a:r>
              <a:rPr lang="en" sz="1200">
                <a:solidFill>
                  <a:schemeClr val="accent1"/>
                </a:solidFill>
                <a:latin typeface="Calibri"/>
                <a:ea typeface="Calibri"/>
                <a:cs typeface="Calibri"/>
                <a:sym typeface="Calibri"/>
              </a:rPr>
              <a:t>Professional play saw Covid impact</a:t>
            </a:r>
            <a:endParaRPr sz="1200">
              <a:solidFill>
                <a:schemeClr val="accent1"/>
              </a:solidFill>
              <a:latin typeface="Calibri"/>
              <a:ea typeface="Calibri"/>
              <a:cs typeface="Calibri"/>
              <a:sym typeface="Calibri"/>
            </a:endParaRPr>
          </a:p>
          <a:p>
            <a:pPr indent="-304800" lvl="0" marL="457200" rtl="0" algn="l">
              <a:spcBef>
                <a:spcPts val="0"/>
              </a:spcBef>
              <a:spcAft>
                <a:spcPts val="0"/>
              </a:spcAft>
              <a:buClr>
                <a:schemeClr val="accent1"/>
              </a:buClr>
              <a:buSzPts val="1200"/>
              <a:buFont typeface="Calibri"/>
              <a:buChar char="●"/>
            </a:pPr>
            <a:r>
              <a:rPr lang="en" sz="1200">
                <a:solidFill>
                  <a:schemeClr val="accent1"/>
                </a:solidFill>
                <a:latin typeface="Calibri"/>
                <a:ea typeface="Calibri"/>
                <a:cs typeface="Calibri"/>
                <a:sym typeface="Calibri"/>
              </a:rPr>
              <a:t>Gaming is borderless</a:t>
            </a:r>
            <a:endParaRPr sz="1200">
              <a:solidFill>
                <a:schemeClr val="accent1"/>
              </a:solidFill>
              <a:latin typeface="Calibri"/>
              <a:ea typeface="Calibri"/>
              <a:cs typeface="Calibri"/>
              <a:sym typeface="Calibri"/>
            </a:endParaRPr>
          </a:p>
          <a:p>
            <a:pPr indent="-304800" lvl="1" marL="914400" rtl="0" algn="l">
              <a:spcBef>
                <a:spcPts val="0"/>
              </a:spcBef>
              <a:spcAft>
                <a:spcPts val="0"/>
              </a:spcAft>
              <a:buClr>
                <a:schemeClr val="accent1"/>
              </a:buClr>
              <a:buSzPts val="1200"/>
              <a:buFont typeface="Calibri"/>
              <a:buChar char="○"/>
            </a:pPr>
            <a:r>
              <a:rPr lang="en" sz="1200">
                <a:solidFill>
                  <a:schemeClr val="accent1"/>
                </a:solidFill>
                <a:latin typeface="Calibri"/>
                <a:ea typeface="Calibri"/>
                <a:cs typeface="Calibri"/>
                <a:sym typeface="Calibri"/>
              </a:rPr>
              <a:t>In 5/7 Continents</a:t>
            </a:r>
            <a:endParaRPr sz="1200">
              <a:solidFill>
                <a:schemeClr val="accent1"/>
              </a:solidFill>
              <a:latin typeface="Calibri"/>
              <a:ea typeface="Calibri"/>
              <a:cs typeface="Calibri"/>
              <a:sym typeface="Calibri"/>
            </a:endParaRPr>
          </a:p>
          <a:p>
            <a:pPr indent="-304800" lvl="1" marL="914400" rtl="0" algn="l">
              <a:spcBef>
                <a:spcPts val="0"/>
              </a:spcBef>
              <a:spcAft>
                <a:spcPts val="0"/>
              </a:spcAft>
              <a:buClr>
                <a:schemeClr val="accent1"/>
              </a:buClr>
              <a:buSzPts val="1200"/>
              <a:buFont typeface="Calibri"/>
              <a:buChar char="○"/>
            </a:pPr>
            <a:r>
              <a:rPr lang="en" sz="1200">
                <a:solidFill>
                  <a:schemeClr val="accent1"/>
                </a:solidFill>
                <a:latin typeface="Calibri"/>
                <a:ea typeface="Calibri"/>
                <a:cs typeface="Calibri"/>
                <a:sym typeface="Calibri"/>
              </a:rPr>
              <a:t>Regions have varied gaming interest</a:t>
            </a:r>
            <a:endParaRPr sz="1200">
              <a:solidFill>
                <a:schemeClr val="accent1"/>
              </a:solidFill>
              <a:latin typeface="Calibri"/>
              <a:ea typeface="Calibri"/>
              <a:cs typeface="Calibri"/>
              <a:sym typeface="Calibri"/>
            </a:endParaRPr>
          </a:p>
          <a:p>
            <a:pPr indent="-304800" lvl="1" marL="914400" rtl="0" algn="l">
              <a:spcBef>
                <a:spcPts val="0"/>
              </a:spcBef>
              <a:spcAft>
                <a:spcPts val="0"/>
              </a:spcAft>
              <a:buClr>
                <a:schemeClr val="accent1"/>
              </a:buClr>
              <a:buSzPts val="1200"/>
              <a:buFont typeface="Calibri"/>
              <a:buChar char="○"/>
            </a:pPr>
            <a:r>
              <a:rPr lang="en" sz="1200">
                <a:solidFill>
                  <a:schemeClr val="accent1"/>
                </a:solidFill>
                <a:latin typeface="Calibri"/>
                <a:ea typeface="Calibri"/>
                <a:cs typeface="Calibri"/>
                <a:sym typeface="Calibri"/>
              </a:rPr>
              <a:t>South Korea, USA and China produce the most pros</a:t>
            </a:r>
            <a:endParaRPr sz="1200">
              <a:solidFill>
                <a:schemeClr val="accent1"/>
              </a:solidFill>
              <a:latin typeface="Calibri"/>
              <a:ea typeface="Calibri"/>
              <a:cs typeface="Calibri"/>
              <a:sym typeface="Calibri"/>
            </a:endParaRPr>
          </a:p>
        </p:txBody>
      </p:sp>
      <p:sp>
        <p:nvSpPr>
          <p:cNvPr id="289" name="Google Shape;289;p28"/>
          <p:cNvSpPr txBox="1"/>
          <p:nvPr>
            <p:ph idx="12" type="sldNum"/>
          </p:nvPr>
        </p:nvSpPr>
        <p:spPr>
          <a:xfrm>
            <a:off x="8595300" y="4891597"/>
            <a:ext cx="548700" cy="252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605"/>
              <a:buFont typeface="Arial"/>
              <a:buNone/>
            </a:pPr>
            <a:fld id="{00000000-1234-1234-1234-123412341234}" type="slidenum">
              <a:rPr lang="en"/>
              <a:t>‹#›</a:t>
            </a:fld>
            <a:endParaRPr/>
          </a:p>
        </p:txBody>
      </p:sp>
      <p:pic>
        <p:nvPicPr>
          <p:cNvPr id="290" name="Google Shape;290;p28"/>
          <p:cNvPicPr preferRelativeResize="0"/>
          <p:nvPr/>
        </p:nvPicPr>
        <p:blipFill>
          <a:blip r:embed="rId3">
            <a:alphaModFix/>
          </a:blip>
          <a:stretch>
            <a:fillRect/>
          </a:stretch>
        </p:blipFill>
        <p:spPr>
          <a:xfrm>
            <a:off x="133200" y="882025"/>
            <a:ext cx="6682851" cy="3785650"/>
          </a:xfrm>
          <a:prstGeom prst="rect">
            <a:avLst/>
          </a:prstGeom>
          <a:noFill/>
          <a:ln>
            <a:noFill/>
          </a:ln>
        </p:spPr>
      </p:pic>
      <p:pic>
        <p:nvPicPr>
          <p:cNvPr id="291" name="Google Shape;291;p28"/>
          <p:cNvPicPr preferRelativeResize="0"/>
          <p:nvPr/>
        </p:nvPicPr>
        <p:blipFill>
          <a:blip r:embed="rId4">
            <a:alphaModFix/>
          </a:blip>
          <a:stretch>
            <a:fillRect/>
          </a:stretch>
        </p:blipFill>
        <p:spPr>
          <a:xfrm>
            <a:off x="133200" y="882025"/>
            <a:ext cx="6682851" cy="2648125"/>
          </a:xfrm>
          <a:prstGeom prst="rect">
            <a:avLst/>
          </a:prstGeom>
          <a:noFill/>
          <a:ln>
            <a:noFill/>
          </a:ln>
        </p:spPr>
      </p:pic>
      <p:pic>
        <p:nvPicPr>
          <p:cNvPr id="292" name="Google Shape;292;p28"/>
          <p:cNvPicPr preferRelativeResize="0"/>
          <p:nvPr/>
        </p:nvPicPr>
        <p:blipFill>
          <a:blip r:embed="rId5">
            <a:alphaModFix/>
          </a:blip>
          <a:stretch>
            <a:fillRect/>
          </a:stretch>
        </p:blipFill>
        <p:spPr>
          <a:xfrm>
            <a:off x="133200" y="882025"/>
            <a:ext cx="6682851" cy="2648126"/>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9"/>
          <p:cNvSpPr txBox="1"/>
          <p:nvPr>
            <p:ph idx="12" type="sldNum"/>
          </p:nvPr>
        </p:nvSpPr>
        <p:spPr>
          <a:xfrm>
            <a:off x="8595300" y="4891597"/>
            <a:ext cx="548700" cy="252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8" name="Google Shape;298;p29"/>
          <p:cNvSpPr/>
          <p:nvPr/>
        </p:nvSpPr>
        <p:spPr>
          <a:xfrm>
            <a:off x="0" y="4725"/>
            <a:ext cx="2304300" cy="4887000"/>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9"/>
          <p:cNvSpPr/>
          <p:nvPr/>
        </p:nvSpPr>
        <p:spPr>
          <a:xfrm>
            <a:off x="4572000" y="4725"/>
            <a:ext cx="2304300" cy="4887000"/>
          </a:xfrm>
          <a:prstGeom prst="rect">
            <a:avLst/>
          </a:prstGeom>
          <a:solidFill>
            <a:schemeClr val="accent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9"/>
          <p:cNvSpPr/>
          <p:nvPr/>
        </p:nvSpPr>
        <p:spPr>
          <a:xfrm>
            <a:off x="6876300" y="4725"/>
            <a:ext cx="2267700" cy="4887000"/>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9"/>
          <p:cNvSpPr/>
          <p:nvPr/>
        </p:nvSpPr>
        <p:spPr>
          <a:xfrm>
            <a:off x="2304300" y="4725"/>
            <a:ext cx="2267700" cy="4887000"/>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9"/>
          <p:cNvSpPr txBox="1"/>
          <p:nvPr/>
        </p:nvSpPr>
        <p:spPr>
          <a:xfrm>
            <a:off x="379650" y="1879050"/>
            <a:ext cx="1545000" cy="184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a:solidFill>
                  <a:schemeClr val="lt1"/>
                </a:solidFill>
                <a:latin typeface="Roboto"/>
                <a:ea typeface="Roboto"/>
                <a:cs typeface="Roboto"/>
                <a:sym typeface="Roboto"/>
              </a:rPr>
              <a:t>Gaming 101</a:t>
            </a:r>
            <a:endParaRPr b="1" sz="2600">
              <a:solidFill>
                <a:schemeClr val="lt1"/>
              </a:solidFill>
              <a:latin typeface="Roboto"/>
              <a:ea typeface="Roboto"/>
              <a:cs typeface="Roboto"/>
              <a:sym typeface="Roboto"/>
            </a:endParaRPr>
          </a:p>
          <a:p>
            <a:pPr indent="0" lvl="0" marL="0" rtl="0" algn="ctr">
              <a:spcBef>
                <a:spcPts val="0"/>
              </a:spcBef>
              <a:spcAft>
                <a:spcPts val="0"/>
              </a:spcAft>
              <a:buNone/>
            </a:pPr>
            <a:r>
              <a:t/>
            </a:r>
            <a:endParaRPr b="1">
              <a:solidFill>
                <a:schemeClr val="lt1"/>
              </a:solidFill>
              <a:latin typeface="Roboto"/>
              <a:ea typeface="Roboto"/>
              <a:cs typeface="Roboto"/>
              <a:sym typeface="Roboto"/>
            </a:endParaRPr>
          </a:p>
          <a:p>
            <a:pPr indent="0" lvl="0" marL="0" rtl="0" algn="ctr">
              <a:spcBef>
                <a:spcPts val="0"/>
              </a:spcBef>
              <a:spcAft>
                <a:spcPts val="0"/>
              </a:spcAft>
              <a:buNone/>
            </a:pPr>
            <a:r>
              <a:rPr b="1" lang="en">
                <a:solidFill>
                  <a:schemeClr val="lt1"/>
                </a:solidFill>
                <a:latin typeface="Roboto"/>
                <a:ea typeface="Roboto"/>
                <a:cs typeface="Roboto"/>
                <a:sym typeface="Roboto"/>
              </a:rPr>
              <a:t>The framework to comprehend the industry</a:t>
            </a:r>
            <a:endParaRPr b="1">
              <a:solidFill>
                <a:schemeClr val="lt1"/>
              </a:solidFill>
              <a:latin typeface="Roboto"/>
              <a:ea typeface="Roboto"/>
              <a:cs typeface="Roboto"/>
              <a:sym typeface="Roboto"/>
            </a:endParaRPr>
          </a:p>
        </p:txBody>
      </p:sp>
      <p:sp>
        <p:nvSpPr>
          <p:cNvPr id="303" name="Google Shape;303;p29"/>
          <p:cNvSpPr txBox="1"/>
          <p:nvPr/>
        </p:nvSpPr>
        <p:spPr>
          <a:xfrm>
            <a:off x="2665650" y="1879050"/>
            <a:ext cx="1545000" cy="163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a:solidFill>
                  <a:schemeClr val="lt1"/>
                </a:solidFill>
                <a:latin typeface="Roboto"/>
                <a:ea typeface="Roboto"/>
                <a:cs typeface="Roboto"/>
                <a:sym typeface="Roboto"/>
              </a:rPr>
              <a:t>Gaming</a:t>
            </a:r>
            <a:endParaRPr b="1" sz="2600">
              <a:solidFill>
                <a:schemeClr val="lt1"/>
              </a:solidFill>
              <a:latin typeface="Roboto"/>
              <a:ea typeface="Roboto"/>
              <a:cs typeface="Roboto"/>
              <a:sym typeface="Roboto"/>
            </a:endParaRPr>
          </a:p>
          <a:p>
            <a:pPr indent="0" lvl="0" marL="0" rtl="0" algn="ctr">
              <a:spcBef>
                <a:spcPts val="0"/>
              </a:spcBef>
              <a:spcAft>
                <a:spcPts val="0"/>
              </a:spcAft>
              <a:buNone/>
            </a:pPr>
            <a:r>
              <a:rPr b="1" lang="en" sz="2600">
                <a:solidFill>
                  <a:schemeClr val="lt1"/>
                </a:solidFill>
                <a:latin typeface="Roboto"/>
                <a:ea typeface="Roboto"/>
                <a:cs typeface="Roboto"/>
                <a:sym typeface="Roboto"/>
              </a:rPr>
              <a:t>Today</a:t>
            </a:r>
            <a:endParaRPr b="1" sz="2600">
              <a:solidFill>
                <a:schemeClr val="lt1"/>
              </a:solidFill>
              <a:latin typeface="Roboto"/>
              <a:ea typeface="Roboto"/>
              <a:cs typeface="Roboto"/>
              <a:sym typeface="Roboto"/>
            </a:endParaRPr>
          </a:p>
          <a:p>
            <a:pPr indent="0" lvl="0" marL="0" rtl="0" algn="ctr">
              <a:spcBef>
                <a:spcPts val="0"/>
              </a:spcBef>
              <a:spcAft>
                <a:spcPts val="0"/>
              </a:spcAft>
              <a:buNone/>
            </a:pPr>
            <a:r>
              <a:t/>
            </a:r>
            <a:endParaRPr b="1">
              <a:solidFill>
                <a:schemeClr val="lt1"/>
              </a:solidFill>
              <a:latin typeface="Roboto"/>
              <a:ea typeface="Roboto"/>
              <a:cs typeface="Roboto"/>
              <a:sym typeface="Roboto"/>
            </a:endParaRPr>
          </a:p>
          <a:p>
            <a:pPr indent="0" lvl="0" marL="0" rtl="0" algn="ctr">
              <a:spcBef>
                <a:spcPts val="0"/>
              </a:spcBef>
              <a:spcAft>
                <a:spcPts val="0"/>
              </a:spcAft>
              <a:buNone/>
            </a:pPr>
            <a:r>
              <a:rPr b="1" lang="en">
                <a:solidFill>
                  <a:schemeClr val="lt1"/>
                </a:solidFill>
                <a:latin typeface="Roboto"/>
                <a:ea typeface="Roboto"/>
                <a:cs typeface="Roboto"/>
                <a:sym typeface="Roboto"/>
              </a:rPr>
              <a:t>Gaming by the numbers</a:t>
            </a:r>
            <a:endParaRPr b="1" sz="2600">
              <a:solidFill>
                <a:schemeClr val="lt1"/>
              </a:solidFill>
              <a:latin typeface="Roboto"/>
              <a:ea typeface="Roboto"/>
              <a:cs typeface="Roboto"/>
              <a:sym typeface="Roboto"/>
            </a:endParaRPr>
          </a:p>
        </p:txBody>
      </p:sp>
      <p:sp>
        <p:nvSpPr>
          <p:cNvPr id="304" name="Google Shape;304;p29"/>
          <p:cNvSpPr txBox="1"/>
          <p:nvPr/>
        </p:nvSpPr>
        <p:spPr>
          <a:xfrm>
            <a:off x="4854600" y="2079150"/>
            <a:ext cx="1739100" cy="144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a:solidFill>
                  <a:schemeClr val="lt1"/>
                </a:solidFill>
                <a:latin typeface="Roboto"/>
                <a:ea typeface="Roboto"/>
                <a:cs typeface="Roboto"/>
                <a:sym typeface="Roboto"/>
              </a:rPr>
              <a:t>Popularity</a:t>
            </a:r>
            <a:endParaRPr b="1" sz="2600">
              <a:solidFill>
                <a:schemeClr val="lt1"/>
              </a:solidFill>
              <a:latin typeface="Roboto"/>
              <a:ea typeface="Roboto"/>
              <a:cs typeface="Roboto"/>
              <a:sym typeface="Roboto"/>
            </a:endParaRPr>
          </a:p>
          <a:p>
            <a:pPr indent="0" lvl="0" marL="0" rtl="0" algn="l">
              <a:spcBef>
                <a:spcPts val="0"/>
              </a:spcBef>
              <a:spcAft>
                <a:spcPts val="0"/>
              </a:spcAft>
              <a:buNone/>
            </a:pPr>
            <a:r>
              <a:t/>
            </a:r>
            <a:endParaRPr b="1">
              <a:solidFill>
                <a:schemeClr val="lt1"/>
              </a:solidFill>
              <a:latin typeface="Roboto"/>
              <a:ea typeface="Roboto"/>
              <a:cs typeface="Roboto"/>
              <a:sym typeface="Roboto"/>
            </a:endParaRPr>
          </a:p>
          <a:p>
            <a:pPr indent="0" lvl="0" marL="0" rtl="0" algn="ctr">
              <a:spcBef>
                <a:spcPts val="0"/>
              </a:spcBef>
              <a:spcAft>
                <a:spcPts val="0"/>
              </a:spcAft>
              <a:buNone/>
            </a:pPr>
            <a:r>
              <a:t/>
            </a:r>
            <a:endParaRPr b="1">
              <a:solidFill>
                <a:schemeClr val="lt1"/>
              </a:solidFill>
              <a:latin typeface="Roboto"/>
              <a:ea typeface="Roboto"/>
              <a:cs typeface="Roboto"/>
              <a:sym typeface="Roboto"/>
            </a:endParaRPr>
          </a:p>
          <a:p>
            <a:pPr indent="0" lvl="0" marL="0" rtl="0" algn="ctr">
              <a:spcBef>
                <a:spcPts val="0"/>
              </a:spcBef>
              <a:spcAft>
                <a:spcPts val="0"/>
              </a:spcAft>
              <a:buNone/>
            </a:pPr>
            <a:r>
              <a:rPr b="1" lang="en">
                <a:solidFill>
                  <a:schemeClr val="lt1"/>
                </a:solidFill>
                <a:latin typeface="Roboto"/>
                <a:ea typeface="Roboto"/>
                <a:cs typeface="Roboto"/>
                <a:sym typeface="Roboto"/>
              </a:rPr>
              <a:t>The makeup of a popular game</a:t>
            </a:r>
            <a:endParaRPr b="1" sz="2600">
              <a:solidFill>
                <a:schemeClr val="lt1"/>
              </a:solidFill>
              <a:latin typeface="Roboto"/>
              <a:ea typeface="Roboto"/>
              <a:cs typeface="Roboto"/>
              <a:sym typeface="Roboto"/>
            </a:endParaRPr>
          </a:p>
        </p:txBody>
      </p:sp>
      <p:sp>
        <p:nvSpPr>
          <p:cNvPr id="305" name="Google Shape;305;p29"/>
          <p:cNvSpPr txBox="1"/>
          <p:nvPr/>
        </p:nvSpPr>
        <p:spPr>
          <a:xfrm>
            <a:off x="7237650" y="2079150"/>
            <a:ext cx="1545000" cy="144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a:solidFill>
                  <a:schemeClr val="lt1"/>
                </a:solidFill>
                <a:latin typeface="Roboto"/>
                <a:ea typeface="Roboto"/>
                <a:cs typeface="Roboto"/>
                <a:sym typeface="Roboto"/>
              </a:rPr>
              <a:t>Growth</a:t>
            </a:r>
            <a:endParaRPr b="1">
              <a:solidFill>
                <a:schemeClr val="lt1"/>
              </a:solidFill>
              <a:latin typeface="Roboto"/>
              <a:ea typeface="Roboto"/>
              <a:cs typeface="Roboto"/>
              <a:sym typeface="Roboto"/>
            </a:endParaRPr>
          </a:p>
          <a:p>
            <a:pPr indent="0" lvl="0" marL="0" rtl="0" algn="ctr">
              <a:spcBef>
                <a:spcPts val="0"/>
              </a:spcBef>
              <a:spcAft>
                <a:spcPts val="0"/>
              </a:spcAft>
              <a:buNone/>
            </a:pPr>
            <a:r>
              <a:t/>
            </a:r>
            <a:endParaRPr b="1">
              <a:solidFill>
                <a:schemeClr val="lt1"/>
              </a:solidFill>
              <a:latin typeface="Roboto"/>
              <a:ea typeface="Roboto"/>
              <a:cs typeface="Roboto"/>
              <a:sym typeface="Roboto"/>
            </a:endParaRPr>
          </a:p>
          <a:p>
            <a:pPr indent="0" lvl="0" marL="0" rtl="0" algn="ctr">
              <a:spcBef>
                <a:spcPts val="0"/>
              </a:spcBef>
              <a:spcAft>
                <a:spcPts val="0"/>
              </a:spcAft>
              <a:buNone/>
            </a:pPr>
            <a:r>
              <a:t/>
            </a:r>
            <a:endParaRPr b="1">
              <a:solidFill>
                <a:schemeClr val="lt1"/>
              </a:solidFill>
              <a:latin typeface="Roboto"/>
              <a:ea typeface="Roboto"/>
              <a:cs typeface="Roboto"/>
              <a:sym typeface="Roboto"/>
            </a:endParaRPr>
          </a:p>
          <a:p>
            <a:pPr indent="0" lvl="0" marL="0" rtl="0" algn="ctr">
              <a:spcBef>
                <a:spcPts val="0"/>
              </a:spcBef>
              <a:spcAft>
                <a:spcPts val="0"/>
              </a:spcAft>
              <a:buNone/>
            </a:pPr>
            <a:r>
              <a:rPr b="1" lang="en">
                <a:solidFill>
                  <a:schemeClr val="lt1"/>
                </a:solidFill>
                <a:latin typeface="Roboto"/>
                <a:ea typeface="Roboto"/>
                <a:cs typeface="Roboto"/>
                <a:sym typeface="Roboto"/>
              </a:rPr>
              <a:t>How games grow in audience</a:t>
            </a:r>
            <a:endParaRPr b="1" sz="2600">
              <a:solidFill>
                <a:schemeClr val="lt1"/>
              </a:solidFill>
              <a:latin typeface="Roboto"/>
              <a:ea typeface="Roboto"/>
              <a:cs typeface="Roboto"/>
              <a:sym typeface="Roboto"/>
            </a:endParaRPr>
          </a:p>
        </p:txBody>
      </p:sp>
      <p:pic>
        <p:nvPicPr>
          <p:cNvPr id="306" name="Google Shape;306;p29"/>
          <p:cNvPicPr preferRelativeResize="0"/>
          <p:nvPr/>
        </p:nvPicPr>
        <p:blipFill>
          <a:blip r:embed="rId3">
            <a:alphaModFix/>
          </a:blip>
          <a:stretch>
            <a:fillRect/>
          </a:stretch>
        </p:blipFill>
        <p:spPr>
          <a:xfrm>
            <a:off x="796100" y="985750"/>
            <a:ext cx="763458" cy="723900"/>
          </a:xfrm>
          <a:prstGeom prst="rect">
            <a:avLst/>
          </a:prstGeom>
          <a:noFill/>
          <a:ln>
            <a:noFill/>
          </a:ln>
        </p:spPr>
      </p:pic>
      <p:pic>
        <p:nvPicPr>
          <p:cNvPr id="307" name="Google Shape;307;p29"/>
          <p:cNvPicPr preferRelativeResize="0"/>
          <p:nvPr/>
        </p:nvPicPr>
        <p:blipFill>
          <a:blip r:embed="rId4">
            <a:alphaModFix/>
          </a:blip>
          <a:stretch>
            <a:fillRect/>
          </a:stretch>
        </p:blipFill>
        <p:spPr>
          <a:xfrm>
            <a:off x="5342419" y="985750"/>
            <a:ext cx="763458" cy="723900"/>
          </a:xfrm>
          <a:prstGeom prst="rect">
            <a:avLst/>
          </a:prstGeom>
          <a:noFill/>
          <a:ln>
            <a:noFill/>
          </a:ln>
        </p:spPr>
      </p:pic>
      <p:pic>
        <p:nvPicPr>
          <p:cNvPr id="308" name="Google Shape;308;p29"/>
          <p:cNvPicPr preferRelativeResize="0"/>
          <p:nvPr/>
        </p:nvPicPr>
        <p:blipFill>
          <a:blip r:embed="rId5">
            <a:alphaModFix/>
          </a:blip>
          <a:stretch>
            <a:fillRect/>
          </a:stretch>
        </p:blipFill>
        <p:spPr>
          <a:xfrm>
            <a:off x="3056423" y="985750"/>
            <a:ext cx="763458" cy="723900"/>
          </a:xfrm>
          <a:prstGeom prst="rect">
            <a:avLst/>
          </a:prstGeom>
          <a:noFill/>
          <a:ln>
            <a:noFill/>
          </a:ln>
        </p:spPr>
      </p:pic>
      <p:pic>
        <p:nvPicPr>
          <p:cNvPr id="309" name="Google Shape;309;p29"/>
          <p:cNvPicPr preferRelativeResize="0"/>
          <p:nvPr/>
        </p:nvPicPr>
        <p:blipFill>
          <a:blip r:embed="rId6">
            <a:alphaModFix/>
          </a:blip>
          <a:stretch>
            <a:fillRect/>
          </a:stretch>
        </p:blipFill>
        <p:spPr>
          <a:xfrm>
            <a:off x="7628430" y="985750"/>
            <a:ext cx="763458" cy="723900"/>
          </a:xfrm>
          <a:prstGeom prst="rect">
            <a:avLst/>
          </a:prstGeom>
          <a:noFill/>
          <a:ln>
            <a:noFill/>
          </a:ln>
        </p:spPr>
      </p:pic>
    </p:spTree>
  </p:cSld>
  <p:clrMapOvr>
    <a:masterClrMapping/>
  </p:clrMapOvr>
  <mc:AlternateContent>
    <mc:Choice Requires="p14">
      <p:transition spd="slow" p14:dur="1000">
        <p14:prism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3" name="Shape 313"/>
        <p:cNvGrpSpPr/>
        <p:nvPr/>
      </p:nvGrpSpPr>
      <p:grpSpPr>
        <a:xfrm>
          <a:off x="0" y="0"/>
          <a:ext cx="0" cy="0"/>
          <a:chOff x="0" y="0"/>
          <a:chExt cx="0" cy="0"/>
        </a:xfrm>
      </p:grpSpPr>
      <p:sp>
        <p:nvSpPr>
          <p:cNvPr id="314" name="Google Shape;314;p30"/>
          <p:cNvSpPr txBox="1"/>
          <p:nvPr>
            <p:ph type="title"/>
          </p:nvPr>
        </p:nvSpPr>
        <p:spPr>
          <a:xfrm>
            <a:off x="311700" y="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Not all games are created equal</a:t>
            </a:r>
            <a:endParaRPr/>
          </a:p>
        </p:txBody>
      </p:sp>
      <p:sp>
        <p:nvSpPr>
          <p:cNvPr id="315" name="Google Shape;315;p30"/>
          <p:cNvSpPr txBox="1"/>
          <p:nvPr>
            <p:ph idx="12" type="sldNum"/>
          </p:nvPr>
        </p:nvSpPr>
        <p:spPr>
          <a:xfrm>
            <a:off x="8595300" y="4891597"/>
            <a:ext cx="548700" cy="252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605"/>
              <a:buFont typeface="Arial"/>
              <a:buNone/>
            </a:pPr>
            <a:fld id="{00000000-1234-1234-1234-123412341234}" type="slidenum">
              <a:rPr lang="en"/>
              <a:t>‹#›</a:t>
            </a:fld>
            <a:endParaRPr/>
          </a:p>
        </p:txBody>
      </p:sp>
      <p:grpSp>
        <p:nvGrpSpPr>
          <p:cNvPr id="316" name="Google Shape;316;p30"/>
          <p:cNvGrpSpPr/>
          <p:nvPr/>
        </p:nvGrpSpPr>
        <p:grpSpPr>
          <a:xfrm>
            <a:off x="311679" y="1420975"/>
            <a:ext cx="4035600" cy="3137909"/>
            <a:chOff x="311679" y="1420975"/>
            <a:chExt cx="4035600" cy="3137909"/>
          </a:xfrm>
        </p:grpSpPr>
        <p:sp>
          <p:nvSpPr>
            <p:cNvPr id="317" name="Google Shape;317;p30"/>
            <p:cNvSpPr/>
            <p:nvPr/>
          </p:nvSpPr>
          <p:spPr>
            <a:xfrm>
              <a:off x="311679" y="1472184"/>
              <a:ext cx="4035600" cy="30867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0"/>
            <p:cNvSpPr/>
            <p:nvPr/>
          </p:nvSpPr>
          <p:spPr>
            <a:xfrm>
              <a:off x="311679" y="1420975"/>
              <a:ext cx="2176500" cy="45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 name="Google Shape;319;p30"/>
          <p:cNvGrpSpPr/>
          <p:nvPr/>
        </p:nvGrpSpPr>
        <p:grpSpPr>
          <a:xfrm>
            <a:off x="4834529" y="1504500"/>
            <a:ext cx="4035600" cy="3137909"/>
            <a:chOff x="311679" y="1420975"/>
            <a:chExt cx="4035600" cy="3137909"/>
          </a:xfrm>
        </p:grpSpPr>
        <p:sp>
          <p:nvSpPr>
            <p:cNvPr id="320" name="Google Shape;320;p30"/>
            <p:cNvSpPr/>
            <p:nvPr/>
          </p:nvSpPr>
          <p:spPr>
            <a:xfrm>
              <a:off x="311679" y="1472184"/>
              <a:ext cx="4035600" cy="30867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0"/>
            <p:cNvSpPr/>
            <p:nvPr/>
          </p:nvSpPr>
          <p:spPr>
            <a:xfrm>
              <a:off x="311679" y="1420975"/>
              <a:ext cx="2176500" cy="45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30"/>
          <p:cNvSpPr txBox="1"/>
          <p:nvPr/>
        </p:nvSpPr>
        <p:spPr>
          <a:xfrm>
            <a:off x="673550" y="1922175"/>
            <a:ext cx="3459600" cy="1577700"/>
          </a:xfrm>
          <a:prstGeom prst="rect">
            <a:avLst/>
          </a:prstGeom>
          <a:noFill/>
          <a:ln>
            <a:noFill/>
          </a:ln>
        </p:spPr>
        <p:txBody>
          <a:bodyPr anchorCtr="0" anchor="t" bIns="34275" lIns="68575" spcFirstLastPara="1" rIns="68575" wrap="square" tIns="34275">
            <a:spAutoFit/>
          </a:bodyPr>
          <a:lstStyle/>
          <a:p>
            <a:pPr indent="-304800" lvl="0" marL="285750" marR="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Not all games are </a:t>
            </a:r>
            <a:r>
              <a:rPr lang="en" sz="1200">
                <a:solidFill>
                  <a:schemeClr val="dk1"/>
                </a:solidFill>
                <a:latin typeface="Calibri"/>
                <a:ea typeface="Calibri"/>
                <a:cs typeface="Calibri"/>
                <a:sym typeface="Calibri"/>
              </a:rPr>
              <a:t>successful; the majority of games regress to some point of obscurity and competition is always being released.</a:t>
            </a:r>
            <a:endParaRPr sz="1200">
              <a:solidFill>
                <a:schemeClr val="dk1"/>
              </a:solidFill>
              <a:latin typeface="Calibri"/>
              <a:ea typeface="Calibri"/>
              <a:cs typeface="Calibri"/>
              <a:sym typeface="Calibri"/>
            </a:endParaRPr>
          </a:p>
          <a:p>
            <a:pPr indent="-317500" lvl="0" marL="285750" marR="0" rtl="0" algn="l">
              <a:spcBef>
                <a:spcPts val="0"/>
              </a:spcBef>
              <a:spcAft>
                <a:spcPts val="0"/>
              </a:spcAft>
              <a:buClr>
                <a:schemeClr val="dk1"/>
              </a:buClr>
              <a:buSzPts val="1400"/>
              <a:buFont typeface="Calibri"/>
              <a:buChar char="●"/>
            </a:pPr>
            <a:r>
              <a:rPr lang="en" sz="1200">
                <a:solidFill>
                  <a:schemeClr val="dk1"/>
                </a:solidFill>
                <a:latin typeface="Calibri"/>
                <a:ea typeface="Calibri"/>
                <a:cs typeface="Calibri"/>
                <a:sym typeface="Calibri"/>
              </a:rPr>
              <a:t>Not all games are created equal; whether a game is single or multiplayer affects audience exposure and lifetime. Thus, a big step pre and </a:t>
            </a:r>
            <a:r>
              <a:rPr lang="en" sz="1200">
                <a:solidFill>
                  <a:schemeClr val="dk1"/>
                </a:solidFill>
                <a:latin typeface="Calibri"/>
                <a:ea typeface="Calibri"/>
                <a:cs typeface="Calibri"/>
                <a:sym typeface="Calibri"/>
              </a:rPr>
              <a:t>post</a:t>
            </a:r>
            <a:r>
              <a:rPr lang="en" sz="1200">
                <a:solidFill>
                  <a:schemeClr val="dk1"/>
                </a:solidFill>
                <a:latin typeface="Calibri"/>
                <a:ea typeface="Calibri"/>
                <a:cs typeface="Calibri"/>
                <a:sym typeface="Calibri"/>
              </a:rPr>
              <a:t> </a:t>
            </a:r>
            <a:r>
              <a:rPr lang="en" sz="1200">
                <a:solidFill>
                  <a:schemeClr val="dk1"/>
                </a:solidFill>
                <a:latin typeface="Calibri"/>
                <a:ea typeface="Calibri"/>
                <a:cs typeface="Calibri"/>
                <a:sym typeface="Calibri"/>
              </a:rPr>
              <a:t>development</a:t>
            </a:r>
            <a:r>
              <a:rPr lang="en" sz="1200">
                <a:solidFill>
                  <a:schemeClr val="dk1"/>
                </a:solidFill>
                <a:latin typeface="Calibri"/>
                <a:ea typeface="Calibri"/>
                <a:cs typeface="Calibri"/>
                <a:sym typeface="Calibri"/>
              </a:rPr>
              <a:t> is ensuring some form of notoriety.</a:t>
            </a:r>
            <a:endParaRPr sz="1100"/>
          </a:p>
        </p:txBody>
      </p:sp>
      <p:sp>
        <p:nvSpPr>
          <p:cNvPr id="323" name="Google Shape;323;p30"/>
          <p:cNvSpPr txBox="1"/>
          <p:nvPr/>
        </p:nvSpPr>
        <p:spPr>
          <a:xfrm>
            <a:off x="229950" y="1056600"/>
            <a:ext cx="4035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1"/>
                </a:solidFill>
                <a:latin typeface="Roboto"/>
                <a:ea typeface="Roboto"/>
                <a:cs typeface="Roboto"/>
                <a:sym typeface="Roboto"/>
              </a:rPr>
              <a:t>Clustering Insights</a:t>
            </a:r>
            <a:endParaRPr b="1" sz="1300">
              <a:solidFill>
                <a:schemeClr val="accent1"/>
              </a:solidFill>
              <a:latin typeface="Roboto"/>
              <a:ea typeface="Roboto"/>
              <a:cs typeface="Roboto"/>
              <a:sym typeface="Roboto"/>
            </a:endParaRPr>
          </a:p>
        </p:txBody>
      </p:sp>
      <p:sp>
        <p:nvSpPr>
          <p:cNvPr id="324" name="Google Shape;324;p30"/>
          <p:cNvSpPr txBox="1"/>
          <p:nvPr/>
        </p:nvSpPr>
        <p:spPr>
          <a:xfrm>
            <a:off x="4834525" y="1119600"/>
            <a:ext cx="4035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1"/>
                </a:solidFill>
                <a:latin typeface="Roboto"/>
                <a:ea typeface="Roboto"/>
                <a:cs typeface="Roboto"/>
                <a:sym typeface="Roboto"/>
              </a:rPr>
              <a:t>Methods and Tools</a:t>
            </a:r>
            <a:endParaRPr b="1" sz="1300">
              <a:solidFill>
                <a:schemeClr val="accent1"/>
              </a:solidFill>
              <a:latin typeface="Roboto"/>
              <a:ea typeface="Roboto"/>
              <a:cs typeface="Roboto"/>
              <a:sym typeface="Roboto"/>
            </a:endParaRPr>
          </a:p>
        </p:txBody>
      </p:sp>
      <p:sp>
        <p:nvSpPr>
          <p:cNvPr id="325" name="Google Shape;325;p30"/>
          <p:cNvSpPr txBox="1"/>
          <p:nvPr/>
        </p:nvSpPr>
        <p:spPr>
          <a:xfrm>
            <a:off x="502775" y="1574750"/>
            <a:ext cx="2801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1"/>
                </a:solidFill>
                <a:latin typeface="Roboto"/>
                <a:ea typeface="Roboto"/>
                <a:cs typeface="Roboto"/>
                <a:sym typeface="Roboto"/>
              </a:rPr>
              <a:t>Competition</a:t>
            </a:r>
            <a:endParaRPr b="1" sz="1300">
              <a:solidFill>
                <a:schemeClr val="accent1"/>
              </a:solidFill>
              <a:latin typeface="Roboto"/>
              <a:ea typeface="Roboto"/>
              <a:cs typeface="Roboto"/>
              <a:sym typeface="Roboto"/>
            </a:endParaRPr>
          </a:p>
        </p:txBody>
      </p:sp>
      <p:cxnSp>
        <p:nvCxnSpPr>
          <p:cNvPr id="326" name="Google Shape;326;p30"/>
          <p:cNvCxnSpPr/>
          <p:nvPr/>
        </p:nvCxnSpPr>
        <p:spPr>
          <a:xfrm flipH="1" rot="10800000">
            <a:off x="2028325" y="1775575"/>
            <a:ext cx="2104800" cy="7800"/>
          </a:xfrm>
          <a:prstGeom prst="straightConnector1">
            <a:avLst/>
          </a:prstGeom>
          <a:noFill/>
          <a:ln cap="flat" cmpd="sng" w="9525">
            <a:solidFill>
              <a:schemeClr val="accent2"/>
            </a:solidFill>
            <a:prstDash val="solid"/>
            <a:round/>
            <a:headEnd len="med" w="med" type="none"/>
            <a:tailEnd len="med" w="med" type="none"/>
          </a:ln>
        </p:spPr>
      </p:cxnSp>
      <p:sp>
        <p:nvSpPr>
          <p:cNvPr id="327" name="Google Shape;327;p30"/>
          <p:cNvSpPr txBox="1"/>
          <p:nvPr/>
        </p:nvSpPr>
        <p:spPr>
          <a:xfrm>
            <a:off x="502775" y="3636050"/>
            <a:ext cx="3630300" cy="808200"/>
          </a:xfrm>
          <a:prstGeom prst="rect">
            <a:avLst/>
          </a:prstGeom>
          <a:noFill/>
          <a:ln>
            <a:noFill/>
          </a:ln>
        </p:spPr>
        <p:txBody>
          <a:bodyPr anchorCtr="0" anchor="t" bIns="34275" lIns="68575" spcFirstLastPara="1" rIns="68575" wrap="square" tIns="34275">
            <a:spAutoFit/>
          </a:bodyPr>
          <a:lstStyle/>
          <a:p>
            <a:pPr indent="-304800" lvl="0" marL="457200" marR="0" rtl="0" algn="l">
              <a:spcBef>
                <a:spcPts val="0"/>
              </a:spcBef>
              <a:spcAft>
                <a:spcPts val="0"/>
              </a:spcAft>
              <a:buClr>
                <a:schemeClr val="accent4"/>
              </a:buClr>
              <a:buSzPts val="1200"/>
              <a:buFont typeface="Calibri"/>
              <a:buChar char="●"/>
            </a:pPr>
            <a:r>
              <a:rPr lang="en" sz="1200">
                <a:solidFill>
                  <a:schemeClr val="accent4"/>
                </a:solidFill>
                <a:latin typeface="Calibri"/>
                <a:ea typeface="Calibri"/>
                <a:cs typeface="Calibri"/>
                <a:sym typeface="Calibri"/>
              </a:rPr>
              <a:t>Is there a difference between single and </a:t>
            </a:r>
            <a:r>
              <a:rPr lang="en" sz="1200">
                <a:solidFill>
                  <a:schemeClr val="accent4"/>
                </a:solidFill>
                <a:latin typeface="Calibri"/>
                <a:ea typeface="Calibri"/>
                <a:cs typeface="Calibri"/>
                <a:sym typeface="Calibri"/>
              </a:rPr>
              <a:t>multiplayer</a:t>
            </a:r>
            <a:r>
              <a:rPr lang="en" sz="1200">
                <a:solidFill>
                  <a:schemeClr val="accent4"/>
                </a:solidFill>
                <a:latin typeface="Calibri"/>
                <a:ea typeface="Calibri"/>
                <a:cs typeface="Calibri"/>
                <a:sym typeface="Calibri"/>
              </a:rPr>
              <a:t> games?</a:t>
            </a:r>
            <a:endParaRPr sz="1200">
              <a:solidFill>
                <a:schemeClr val="accent4"/>
              </a:solidFill>
              <a:latin typeface="Calibri"/>
              <a:ea typeface="Calibri"/>
              <a:cs typeface="Calibri"/>
              <a:sym typeface="Calibri"/>
            </a:endParaRPr>
          </a:p>
          <a:p>
            <a:pPr indent="-304800" lvl="0" marL="457200" rtl="0" algn="l">
              <a:spcBef>
                <a:spcPts val="0"/>
              </a:spcBef>
              <a:spcAft>
                <a:spcPts val="0"/>
              </a:spcAft>
              <a:buClr>
                <a:schemeClr val="accent4"/>
              </a:buClr>
              <a:buSzPts val="1200"/>
              <a:buFont typeface="Calibri"/>
              <a:buChar char="●"/>
            </a:pPr>
            <a:r>
              <a:rPr lang="en" sz="1200">
                <a:solidFill>
                  <a:schemeClr val="accent4"/>
                </a:solidFill>
                <a:latin typeface="Calibri"/>
                <a:ea typeface="Calibri"/>
                <a:cs typeface="Calibri"/>
                <a:sym typeface="Calibri"/>
              </a:rPr>
              <a:t>What do the clusters look like</a:t>
            </a:r>
            <a:r>
              <a:rPr lang="en" sz="1200">
                <a:solidFill>
                  <a:schemeClr val="accent4"/>
                </a:solidFill>
                <a:latin typeface="Calibri"/>
                <a:ea typeface="Calibri"/>
                <a:cs typeface="Calibri"/>
                <a:sym typeface="Calibri"/>
              </a:rPr>
              <a:t>?</a:t>
            </a:r>
            <a:endParaRPr sz="1200">
              <a:solidFill>
                <a:schemeClr val="accent4"/>
              </a:solidFill>
              <a:latin typeface="Calibri"/>
              <a:ea typeface="Calibri"/>
              <a:cs typeface="Calibri"/>
              <a:sym typeface="Calibri"/>
            </a:endParaRPr>
          </a:p>
          <a:p>
            <a:pPr indent="-304800" lvl="0" marL="457200" marR="0" rtl="0" algn="l">
              <a:spcBef>
                <a:spcPts val="0"/>
              </a:spcBef>
              <a:spcAft>
                <a:spcPts val="0"/>
              </a:spcAft>
              <a:buClr>
                <a:schemeClr val="accent4"/>
              </a:buClr>
              <a:buSzPts val="1200"/>
              <a:buFont typeface="Calibri"/>
              <a:buChar char="●"/>
            </a:pPr>
            <a:r>
              <a:rPr lang="en" sz="1200">
                <a:solidFill>
                  <a:schemeClr val="accent4"/>
                </a:solidFill>
                <a:latin typeface="Calibri"/>
                <a:ea typeface="Calibri"/>
                <a:cs typeface="Calibri"/>
                <a:sym typeface="Calibri"/>
              </a:rPr>
              <a:t>What factors </a:t>
            </a:r>
            <a:r>
              <a:rPr lang="en" sz="1200">
                <a:solidFill>
                  <a:schemeClr val="accent4"/>
                </a:solidFill>
                <a:latin typeface="Calibri"/>
                <a:ea typeface="Calibri"/>
                <a:cs typeface="Calibri"/>
                <a:sym typeface="Calibri"/>
              </a:rPr>
              <a:t>influence</a:t>
            </a:r>
            <a:r>
              <a:rPr lang="en" sz="1200">
                <a:solidFill>
                  <a:schemeClr val="accent4"/>
                </a:solidFill>
                <a:latin typeface="Calibri"/>
                <a:ea typeface="Calibri"/>
                <a:cs typeface="Calibri"/>
                <a:sym typeface="Calibri"/>
              </a:rPr>
              <a:t> the popularity of a game?</a:t>
            </a:r>
            <a:endParaRPr sz="1100">
              <a:solidFill>
                <a:schemeClr val="accent4"/>
              </a:solidFill>
            </a:endParaRPr>
          </a:p>
        </p:txBody>
      </p:sp>
      <p:sp>
        <p:nvSpPr>
          <p:cNvPr id="328" name="Google Shape;328;p30"/>
          <p:cNvSpPr txBox="1"/>
          <p:nvPr/>
        </p:nvSpPr>
        <p:spPr>
          <a:xfrm>
            <a:off x="502775" y="3327350"/>
            <a:ext cx="2801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4"/>
                </a:solidFill>
                <a:latin typeface="Roboto"/>
                <a:ea typeface="Roboto"/>
                <a:cs typeface="Roboto"/>
                <a:sym typeface="Roboto"/>
              </a:rPr>
              <a:t>Research </a:t>
            </a:r>
            <a:r>
              <a:rPr b="1" lang="en" sz="1300">
                <a:solidFill>
                  <a:schemeClr val="accent4"/>
                </a:solidFill>
                <a:latin typeface="Roboto"/>
                <a:ea typeface="Roboto"/>
                <a:cs typeface="Roboto"/>
                <a:sym typeface="Roboto"/>
              </a:rPr>
              <a:t>Questions</a:t>
            </a:r>
            <a:endParaRPr b="1" sz="1300">
              <a:solidFill>
                <a:schemeClr val="accent4"/>
              </a:solidFill>
              <a:latin typeface="Roboto"/>
              <a:ea typeface="Roboto"/>
              <a:cs typeface="Roboto"/>
              <a:sym typeface="Roboto"/>
            </a:endParaRPr>
          </a:p>
        </p:txBody>
      </p:sp>
      <p:cxnSp>
        <p:nvCxnSpPr>
          <p:cNvPr id="329" name="Google Shape;329;p30"/>
          <p:cNvCxnSpPr/>
          <p:nvPr/>
        </p:nvCxnSpPr>
        <p:spPr>
          <a:xfrm flipH="1" rot="10800000">
            <a:off x="2388050" y="3528700"/>
            <a:ext cx="1711200" cy="14100"/>
          </a:xfrm>
          <a:prstGeom prst="straightConnector1">
            <a:avLst/>
          </a:prstGeom>
          <a:noFill/>
          <a:ln cap="flat" cmpd="sng" w="9525">
            <a:solidFill>
              <a:schemeClr val="accent4"/>
            </a:solidFill>
            <a:prstDash val="solid"/>
            <a:round/>
            <a:headEnd len="med" w="med" type="none"/>
            <a:tailEnd len="med" w="med" type="none"/>
          </a:ln>
        </p:spPr>
      </p:cxnSp>
      <p:sp>
        <p:nvSpPr>
          <p:cNvPr id="330" name="Google Shape;330;p30"/>
          <p:cNvSpPr txBox="1"/>
          <p:nvPr/>
        </p:nvSpPr>
        <p:spPr>
          <a:xfrm>
            <a:off x="5122525" y="1775575"/>
            <a:ext cx="3459600" cy="2685900"/>
          </a:xfrm>
          <a:prstGeom prst="rect">
            <a:avLst/>
          </a:prstGeom>
          <a:noFill/>
          <a:ln>
            <a:noFill/>
          </a:ln>
        </p:spPr>
        <p:txBody>
          <a:bodyPr anchorCtr="0" anchor="t" bIns="34275" lIns="68575" spcFirstLastPara="1" rIns="68575" wrap="square" tIns="34275">
            <a:spAutoFit/>
          </a:bodyPr>
          <a:lstStyle/>
          <a:p>
            <a:pPr indent="-304800" lvl="0" marL="285750" marR="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Data file included data scraped from Steam (a game streaming platform) and sourced from Kaggle</a:t>
            </a:r>
            <a:endParaRPr sz="1200">
              <a:solidFill>
                <a:schemeClr val="dk1"/>
              </a:solidFill>
              <a:latin typeface="Calibri"/>
              <a:ea typeface="Calibri"/>
              <a:cs typeface="Calibri"/>
              <a:sym typeface="Calibri"/>
            </a:endParaRPr>
          </a:p>
          <a:p>
            <a:pPr indent="-304800" lvl="0" marL="285750" marR="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An additional data file was brought in to add descriptive tags to games like genre, developer, price, ratings and age</a:t>
            </a:r>
            <a:endParaRPr sz="1200">
              <a:solidFill>
                <a:schemeClr val="dk1"/>
              </a:solidFill>
              <a:latin typeface="Calibri"/>
              <a:ea typeface="Calibri"/>
              <a:cs typeface="Calibri"/>
              <a:sym typeface="Calibri"/>
            </a:endParaRPr>
          </a:p>
          <a:p>
            <a:pPr indent="-304800" lvl="0" marL="285750" marR="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The 2 files were cleaned and joined standardizing a lot of the data prior to the join and normalized to be fed 3 different times into k means clusters split on </a:t>
            </a:r>
            <a:r>
              <a:rPr lang="en" sz="1200">
                <a:solidFill>
                  <a:schemeClr val="dk1"/>
                </a:solidFill>
                <a:latin typeface="Calibri"/>
                <a:ea typeface="Calibri"/>
                <a:cs typeface="Calibri"/>
                <a:sym typeface="Calibri"/>
              </a:rPr>
              <a:t>the</a:t>
            </a:r>
            <a:r>
              <a:rPr lang="en" sz="1200">
                <a:solidFill>
                  <a:schemeClr val="dk1"/>
                </a:solidFill>
                <a:latin typeface="Calibri"/>
                <a:ea typeface="Calibri"/>
                <a:cs typeface="Calibri"/>
                <a:sym typeface="Calibri"/>
              </a:rPr>
              <a:t> play type; single, multiplayer, and all.</a:t>
            </a:r>
            <a:endParaRPr sz="1200">
              <a:solidFill>
                <a:schemeClr val="dk1"/>
              </a:solidFill>
              <a:latin typeface="Calibri"/>
              <a:ea typeface="Calibri"/>
              <a:cs typeface="Calibri"/>
              <a:sym typeface="Calibri"/>
            </a:endParaRPr>
          </a:p>
          <a:p>
            <a:pPr indent="-317500" lvl="0" marL="285750" marR="0" rtl="0" algn="l">
              <a:spcBef>
                <a:spcPts val="0"/>
              </a:spcBef>
              <a:spcAft>
                <a:spcPts val="0"/>
              </a:spcAft>
              <a:buClr>
                <a:schemeClr val="dk1"/>
              </a:buClr>
              <a:buSzPts val="1400"/>
              <a:buFont typeface="Calibri"/>
              <a:buChar char="●"/>
            </a:pPr>
            <a:r>
              <a:rPr lang="en" sz="1200">
                <a:solidFill>
                  <a:schemeClr val="dk1"/>
                </a:solidFill>
                <a:latin typeface="Calibri"/>
                <a:ea typeface="Calibri"/>
                <a:cs typeface="Calibri"/>
                <a:sym typeface="Calibri"/>
              </a:rPr>
              <a:t>Our team used the k-means classification method to group video game popularity with its tags for 963 distinct games, 3 </a:t>
            </a:r>
            <a:r>
              <a:rPr lang="en" sz="1200">
                <a:solidFill>
                  <a:schemeClr val="dk1"/>
                </a:solidFill>
                <a:latin typeface="Calibri"/>
                <a:ea typeface="Calibri"/>
                <a:cs typeface="Calibri"/>
                <a:sym typeface="Calibri"/>
              </a:rPr>
              <a:t>separate</a:t>
            </a:r>
            <a:r>
              <a:rPr lang="en" sz="1200">
                <a:solidFill>
                  <a:schemeClr val="dk1"/>
                </a:solidFill>
                <a:latin typeface="Calibri"/>
                <a:ea typeface="Calibri"/>
                <a:cs typeface="Calibri"/>
                <a:sym typeface="Calibri"/>
              </a:rPr>
              <a:t> times. </a:t>
            </a:r>
            <a:endParaRPr sz="1100"/>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1"/>
          <p:cNvSpPr txBox="1"/>
          <p:nvPr>
            <p:ph type="title"/>
          </p:nvPr>
        </p:nvSpPr>
        <p:spPr>
          <a:xfrm>
            <a:off x="311700" y="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What’s K Means Clustering?</a:t>
            </a:r>
            <a:endParaRPr/>
          </a:p>
        </p:txBody>
      </p:sp>
      <p:sp>
        <p:nvSpPr>
          <p:cNvPr id="336" name="Google Shape;336;p31"/>
          <p:cNvSpPr txBox="1"/>
          <p:nvPr>
            <p:ph idx="12" type="sldNum"/>
          </p:nvPr>
        </p:nvSpPr>
        <p:spPr>
          <a:xfrm>
            <a:off x="8595300" y="4891597"/>
            <a:ext cx="548700" cy="252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605"/>
              <a:buFont typeface="Arial"/>
              <a:buNone/>
            </a:pPr>
            <a:fld id="{00000000-1234-1234-1234-123412341234}" type="slidenum">
              <a:rPr lang="en"/>
              <a:t>‹#›</a:t>
            </a:fld>
            <a:endParaRPr/>
          </a:p>
        </p:txBody>
      </p:sp>
      <p:grpSp>
        <p:nvGrpSpPr>
          <p:cNvPr id="337" name="Google Shape;337;p31"/>
          <p:cNvGrpSpPr/>
          <p:nvPr/>
        </p:nvGrpSpPr>
        <p:grpSpPr>
          <a:xfrm>
            <a:off x="2378125" y="815300"/>
            <a:ext cx="6612875" cy="3690650"/>
            <a:chOff x="2378125" y="815300"/>
            <a:chExt cx="6612875" cy="3690650"/>
          </a:xfrm>
        </p:grpSpPr>
        <p:grpSp>
          <p:nvGrpSpPr>
            <p:cNvPr id="338" name="Google Shape;338;p31"/>
            <p:cNvGrpSpPr/>
            <p:nvPr/>
          </p:nvGrpSpPr>
          <p:grpSpPr>
            <a:xfrm>
              <a:off x="2378125" y="4026900"/>
              <a:ext cx="2477013" cy="400200"/>
              <a:chOff x="2089500" y="4026900"/>
              <a:chExt cx="2477013" cy="400200"/>
            </a:xfrm>
          </p:grpSpPr>
          <p:sp>
            <p:nvSpPr>
              <p:cNvPr id="339" name="Google Shape;339;p31"/>
              <p:cNvSpPr/>
              <p:nvPr/>
            </p:nvSpPr>
            <p:spPr>
              <a:xfrm>
                <a:off x="2089500" y="4120950"/>
                <a:ext cx="214500" cy="212100"/>
              </a:xfrm>
              <a:prstGeom prst="ellipse">
                <a:avLst/>
              </a:prstGeom>
              <a:solidFill>
                <a:schemeClr val="accent4"/>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800">
                    <a:solidFill>
                      <a:srgbClr val="FFFFFF"/>
                    </a:solidFill>
                  </a:rPr>
                  <a:t>1</a:t>
                </a:r>
                <a:endParaRPr b="1" sz="800">
                  <a:solidFill>
                    <a:srgbClr val="FFFFFF"/>
                  </a:solidFill>
                </a:endParaRPr>
              </a:p>
            </p:txBody>
          </p:sp>
          <p:sp>
            <p:nvSpPr>
              <p:cNvPr id="340" name="Google Shape;340;p31"/>
              <p:cNvSpPr txBox="1"/>
              <p:nvPr/>
            </p:nvSpPr>
            <p:spPr>
              <a:xfrm>
                <a:off x="3303513" y="4026900"/>
                <a:ext cx="12630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4"/>
                    </a:solidFill>
                    <a:latin typeface="Roboto"/>
                    <a:ea typeface="Roboto"/>
                    <a:cs typeface="Roboto"/>
                    <a:sym typeface="Roboto"/>
                  </a:rPr>
                  <a:t>CLUSTERS</a:t>
                </a:r>
                <a:endParaRPr b="1">
                  <a:solidFill>
                    <a:schemeClr val="accent4"/>
                  </a:solidFill>
                  <a:latin typeface="Roboto"/>
                  <a:ea typeface="Roboto"/>
                  <a:cs typeface="Roboto"/>
                  <a:sym typeface="Roboto"/>
                </a:endParaRPr>
              </a:p>
            </p:txBody>
          </p:sp>
          <p:sp>
            <p:nvSpPr>
              <p:cNvPr id="341" name="Google Shape;341;p31"/>
              <p:cNvSpPr/>
              <p:nvPr/>
            </p:nvSpPr>
            <p:spPr>
              <a:xfrm>
                <a:off x="2415400" y="4120950"/>
                <a:ext cx="214500" cy="212100"/>
              </a:xfrm>
              <a:prstGeom prst="triangle">
                <a:avLst>
                  <a:gd fmla="val 50000" name="adj"/>
                </a:avLst>
              </a:prstGeom>
              <a:solidFill>
                <a:srgbClr val="6AA84F"/>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800">
                    <a:solidFill>
                      <a:srgbClr val="FFFFFF"/>
                    </a:solidFill>
                  </a:rPr>
                  <a:t>2</a:t>
                </a:r>
                <a:endParaRPr b="1" sz="800">
                  <a:solidFill>
                    <a:srgbClr val="FFFFFF"/>
                  </a:solidFill>
                </a:endParaRPr>
              </a:p>
            </p:txBody>
          </p:sp>
          <p:sp>
            <p:nvSpPr>
              <p:cNvPr id="342" name="Google Shape;342;p31"/>
              <p:cNvSpPr/>
              <p:nvPr/>
            </p:nvSpPr>
            <p:spPr>
              <a:xfrm>
                <a:off x="2784225" y="4120950"/>
                <a:ext cx="214500" cy="212100"/>
              </a:xfrm>
              <a:prstGeom prst="rect">
                <a:avLst/>
              </a:prstGeom>
              <a:solidFill>
                <a:srgbClr val="6D9EEB"/>
              </a:solidFill>
              <a:ln cap="flat" cmpd="sng" w="9525">
                <a:solidFill>
                  <a:srgbClr val="6D9EEB"/>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800">
                    <a:solidFill>
                      <a:srgbClr val="FFFFFF"/>
                    </a:solidFill>
                  </a:rPr>
                  <a:t>3</a:t>
                </a:r>
                <a:endParaRPr b="1" sz="800">
                  <a:solidFill>
                    <a:srgbClr val="FFFFFF"/>
                  </a:solidFill>
                </a:endParaRPr>
              </a:p>
            </p:txBody>
          </p:sp>
        </p:grpSp>
        <p:pic>
          <p:nvPicPr>
            <p:cNvPr id="343" name="Google Shape;343;p31"/>
            <p:cNvPicPr preferRelativeResize="0"/>
            <p:nvPr/>
          </p:nvPicPr>
          <p:blipFill>
            <a:blip r:embed="rId3">
              <a:alphaModFix/>
            </a:blip>
            <a:stretch>
              <a:fillRect/>
            </a:stretch>
          </p:blipFill>
          <p:spPr>
            <a:xfrm>
              <a:off x="4855150" y="815300"/>
              <a:ext cx="4135850" cy="3690650"/>
            </a:xfrm>
            <a:prstGeom prst="rect">
              <a:avLst/>
            </a:prstGeom>
            <a:noFill/>
            <a:ln>
              <a:noFill/>
            </a:ln>
          </p:spPr>
        </p:pic>
      </p:grpSp>
      <p:grpSp>
        <p:nvGrpSpPr>
          <p:cNvPr id="344" name="Google Shape;344;p31"/>
          <p:cNvGrpSpPr/>
          <p:nvPr/>
        </p:nvGrpSpPr>
        <p:grpSpPr>
          <a:xfrm>
            <a:off x="263050" y="607800"/>
            <a:ext cx="4788350" cy="4283800"/>
            <a:chOff x="66800" y="607800"/>
            <a:chExt cx="4788350" cy="4283800"/>
          </a:xfrm>
        </p:grpSpPr>
        <p:grpSp>
          <p:nvGrpSpPr>
            <p:cNvPr id="345" name="Google Shape;345;p31"/>
            <p:cNvGrpSpPr/>
            <p:nvPr/>
          </p:nvGrpSpPr>
          <p:grpSpPr>
            <a:xfrm>
              <a:off x="66800" y="1081475"/>
              <a:ext cx="4275125" cy="3810125"/>
              <a:chOff x="66800" y="1081475"/>
              <a:chExt cx="4275125" cy="3810125"/>
            </a:xfrm>
          </p:grpSpPr>
          <p:pic>
            <p:nvPicPr>
              <p:cNvPr id="346" name="Google Shape;346;p31"/>
              <p:cNvPicPr preferRelativeResize="0"/>
              <p:nvPr/>
            </p:nvPicPr>
            <p:blipFill>
              <a:blip r:embed="rId4">
                <a:alphaModFix/>
              </a:blip>
              <a:stretch>
                <a:fillRect/>
              </a:stretch>
            </p:blipFill>
            <p:spPr>
              <a:xfrm>
                <a:off x="66800" y="1081475"/>
                <a:ext cx="4275125" cy="3810125"/>
              </a:xfrm>
              <a:prstGeom prst="rect">
                <a:avLst/>
              </a:prstGeom>
              <a:noFill/>
              <a:ln>
                <a:noFill/>
              </a:ln>
            </p:spPr>
          </p:pic>
          <p:sp>
            <p:nvSpPr>
              <p:cNvPr id="347" name="Google Shape;347;p31"/>
              <p:cNvSpPr txBox="1"/>
              <p:nvPr/>
            </p:nvSpPr>
            <p:spPr>
              <a:xfrm>
                <a:off x="1831800" y="1985900"/>
                <a:ext cx="729900" cy="400200"/>
              </a:xfrm>
              <a:prstGeom prst="rect">
                <a:avLst/>
              </a:prstGeom>
              <a:solidFill>
                <a:srgbClr val="28398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FFFF"/>
                    </a:solidFill>
                    <a:latin typeface="Roboto"/>
                    <a:ea typeface="Roboto"/>
                    <a:cs typeface="Roboto"/>
                    <a:sym typeface="Roboto"/>
                  </a:rPr>
                  <a:t>Model</a:t>
                </a:r>
                <a:endParaRPr b="1">
                  <a:solidFill>
                    <a:srgbClr val="FFFFFF"/>
                  </a:solidFill>
                  <a:latin typeface="Roboto"/>
                  <a:ea typeface="Roboto"/>
                  <a:cs typeface="Roboto"/>
                  <a:sym typeface="Roboto"/>
                </a:endParaRPr>
              </a:p>
            </p:txBody>
          </p:sp>
          <p:sp>
            <p:nvSpPr>
              <p:cNvPr id="348" name="Google Shape;348;p31"/>
              <p:cNvSpPr txBox="1"/>
              <p:nvPr/>
            </p:nvSpPr>
            <p:spPr>
              <a:xfrm>
                <a:off x="2064300" y="3422175"/>
                <a:ext cx="264900" cy="400200"/>
              </a:xfrm>
              <a:prstGeom prst="rect">
                <a:avLst/>
              </a:prstGeom>
              <a:solidFill>
                <a:srgbClr val="29399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FFFF"/>
                    </a:solidFill>
                    <a:latin typeface="Roboto"/>
                    <a:ea typeface="Roboto"/>
                    <a:cs typeface="Roboto"/>
                    <a:sym typeface="Roboto"/>
                  </a:rPr>
                  <a:t>K</a:t>
                </a:r>
                <a:endParaRPr b="1">
                  <a:solidFill>
                    <a:srgbClr val="FFFFFF"/>
                  </a:solidFill>
                  <a:latin typeface="Roboto"/>
                  <a:ea typeface="Roboto"/>
                  <a:cs typeface="Roboto"/>
                  <a:sym typeface="Roboto"/>
                </a:endParaRPr>
              </a:p>
            </p:txBody>
          </p:sp>
        </p:grpSp>
        <p:grpSp>
          <p:nvGrpSpPr>
            <p:cNvPr id="349" name="Google Shape;349;p31"/>
            <p:cNvGrpSpPr/>
            <p:nvPr/>
          </p:nvGrpSpPr>
          <p:grpSpPr>
            <a:xfrm>
              <a:off x="173853" y="607800"/>
              <a:ext cx="4681297" cy="1097168"/>
              <a:chOff x="173853" y="607800"/>
              <a:chExt cx="4681297" cy="1097168"/>
            </a:xfrm>
          </p:grpSpPr>
          <p:sp>
            <p:nvSpPr>
              <p:cNvPr id="350" name="Google Shape;350;p31"/>
              <p:cNvSpPr txBox="1"/>
              <p:nvPr/>
            </p:nvSpPr>
            <p:spPr>
              <a:xfrm>
                <a:off x="3592150" y="894150"/>
                <a:ext cx="1263000" cy="400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4"/>
                    </a:solidFill>
                    <a:latin typeface="Roboto"/>
                    <a:ea typeface="Roboto"/>
                    <a:cs typeface="Roboto"/>
                    <a:sym typeface="Roboto"/>
                  </a:rPr>
                  <a:t>VARIABLES</a:t>
                </a:r>
                <a:endParaRPr b="1">
                  <a:solidFill>
                    <a:schemeClr val="accent4"/>
                  </a:solidFill>
                  <a:latin typeface="Roboto"/>
                  <a:ea typeface="Roboto"/>
                  <a:cs typeface="Roboto"/>
                  <a:sym typeface="Roboto"/>
                </a:endParaRPr>
              </a:p>
            </p:txBody>
          </p:sp>
          <p:sp>
            <p:nvSpPr>
              <p:cNvPr id="351" name="Google Shape;351;p31"/>
              <p:cNvSpPr/>
              <p:nvPr/>
            </p:nvSpPr>
            <p:spPr>
              <a:xfrm rot="2831248">
                <a:off x="737213" y="1002368"/>
                <a:ext cx="894789" cy="4458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rPr>
                  <a:t>Peak</a:t>
                </a:r>
                <a:endParaRPr b="1" sz="800">
                  <a:solidFill>
                    <a:srgbClr val="FFFFFF"/>
                  </a:solidFill>
                </a:endParaRPr>
              </a:p>
            </p:txBody>
          </p:sp>
          <p:sp>
            <p:nvSpPr>
              <p:cNvPr id="352" name="Google Shape;352;p31"/>
              <p:cNvSpPr/>
              <p:nvPr/>
            </p:nvSpPr>
            <p:spPr>
              <a:xfrm rot="2831248">
                <a:off x="1270613" y="1002368"/>
                <a:ext cx="894789" cy="4458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rPr>
                  <a:t>Playtime</a:t>
                </a:r>
                <a:endParaRPr b="1" sz="800">
                  <a:solidFill>
                    <a:srgbClr val="FFFFFF"/>
                  </a:solidFill>
                </a:endParaRPr>
              </a:p>
            </p:txBody>
          </p:sp>
          <p:sp>
            <p:nvSpPr>
              <p:cNvPr id="353" name="Google Shape;353;p31"/>
              <p:cNvSpPr/>
              <p:nvPr/>
            </p:nvSpPr>
            <p:spPr>
              <a:xfrm rot="2831248">
                <a:off x="1804013" y="1002368"/>
                <a:ext cx="894789" cy="4458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rPr>
                  <a:t>Positive Reviews</a:t>
                </a:r>
                <a:endParaRPr b="1" sz="800">
                  <a:solidFill>
                    <a:srgbClr val="FFFFFF"/>
                  </a:solidFill>
                </a:endParaRPr>
              </a:p>
            </p:txBody>
          </p:sp>
          <p:sp>
            <p:nvSpPr>
              <p:cNvPr id="354" name="Google Shape;354;p31"/>
              <p:cNvSpPr/>
              <p:nvPr/>
            </p:nvSpPr>
            <p:spPr>
              <a:xfrm rot="2831248">
                <a:off x="2337413" y="1002368"/>
                <a:ext cx="894789" cy="4458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rPr>
                  <a:t>Negative Reviews</a:t>
                </a:r>
                <a:endParaRPr b="1" sz="800">
                  <a:solidFill>
                    <a:srgbClr val="FFFFFF"/>
                  </a:solidFill>
                </a:endParaRPr>
              </a:p>
            </p:txBody>
          </p:sp>
          <p:sp>
            <p:nvSpPr>
              <p:cNvPr id="355" name="Google Shape;355;p31"/>
              <p:cNvSpPr/>
              <p:nvPr/>
            </p:nvSpPr>
            <p:spPr>
              <a:xfrm rot="2831248">
                <a:off x="183059" y="1007139"/>
                <a:ext cx="894789" cy="415871"/>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rPr>
                  <a:t>Gain</a:t>
                </a:r>
                <a:endParaRPr b="1" sz="800">
                  <a:solidFill>
                    <a:srgbClr val="FFFFFF"/>
                  </a:solidFill>
                </a:endParaRPr>
              </a:p>
            </p:txBody>
          </p:sp>
          <p:sp>
            <p:nvSpPr>
              <p:cNvPr id="356" name="Google Shape;356;p31"/>
              <p:cNvSpPr/>
              <p:nvPr/>
            </p:nvSpPr>
            <p:spPr>
              <a:xfrm rot="2830743">
                <a:off x="2678153" y="929250"/>
                <a:ext cx="1071193" cy="4458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rPr>
                  <a:t>Achievements</a:t>
                </a:r>
                <a:endParaRPr b="1" sz="800">
                  <a:solidFill>
                    <a:srgbClr val="FFFFFF"/>
                  </a:solidFill>
                </a:endParaRPr>
              </a:p>
            </p:txBody>
          </p:sp>
        </p:grpSp>
      </p:gr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2"/>
          <p:cNvSpPr txBox="1"/>
          <p:nvPr>
            <p:ph type="title"/>
          </p:nvPr>
        </p:nvSpPr>
        <p:spPr>
          <a:xfrm>
            <a:off x="311700" y="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Single Players - 6 Clusters? Why 6?</a:t>
            </a:r>
            <a:endParaRPr/>
          </a:p>
        </p:txBody>
      </p:sp>
      <p:sp>
        <p:nvSpPr>
          <p:cNvPr id="362" name="Google Shape;362;p32"/>
          <p:cNvSpPr txBox="1"/>
          <p:nvPr>
            <p:ph idx="12" type="sldNum"/>
          </p:nvPr>
        </p:nvSpPr>
        <p:spPr>
          <a:xfrm>
            <a:off x="8595300" y="4891597"/>
            <a:ext cx="548700" cy="252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605"/>
              <a:buFont typeface="Arial"/>
              <a:buNone/>
            </a:pPr>
            <a:fld id="{00000000-1234-1234-1234-123412341234}" type="slidenum">
              <a:rPr lang="en"/>
              <a:t>‹#›</a:t>
            </a:fld>
            <a:endParaRPr/>
          </a:p>
        </p:txBody>
      </p:sp>
      <p:pic>
        <p:nvPicPr>
          <p:cNvPr id="363" name="Google Shape;363;p32"/>
          <p:cNvPicPr preferRelativeResize="0"/>
          <p:nvPr/>
        </p:nvPicPr>
        <p:blipFill>
          <a:blip r:embed="rId3">
            <a:alphaModFix/>
          </a:blip>
          <a:stretch>
            <a:fillRect/>
          </a:stretch>
        </p:blipFill>
        <p:spPr>
          <a:xfrm>
            <a:off x="4624325" y="1051850"/>
            <a:ext cx="4137975" cy="3442925"/>
          </a:xfrm>
          <a:prstGeom prst="rect">
            <a:avLst/>
          </a:prstGeom>
          <a:noFill/>
          <a:ln>
            <a:noFill/>
          </a:ln>
        </p:spPr>
      </p:pic>
      <p:pic>
        <p:nvPicPr>
          <p:cNvPr id="364" name="Google Shape;364;p32"/>
          <p:cNvPicPr preferRelativeResize="0"/>
          <p:nvPr/>
        </p:nvPicPr>
        <p:blipFill>
          <a:blip r:embed="rId4">
            <a:alphaModFix/>
          </a:blip>
          <a:stretch>
            <a:fillRect/>
          </a:stretch>
        </p:blipFill>
        <p:spPr>
          <a:xfrm>
            <a:off x="5798700" y="0"/>
            <a:ext cx="745949" cy="745925"/>
          </a:xfrm>
          <a:prstGeom prst="rect">
            <a:avLst/>
          </a:prstGeom>
          <a:noFill/>
          <a:ln>
            <a:noFill/>
          </a:ln>
        </p:spPr>
      </p:pic>
      <p:pic>
        <p:nvPicPr>
          <p:cNvPr id="365" name="Google Shape;365;p32"/>
          <p:cNvPicPr preferRelativeResize="0"/>
          <p:nvPr/>
        </p:nvPicPr>
        <p:blipFill>
          <a:blip r:embed="rId5">
            <a:alphaModFix/>
          </a:blip>
          <a:stretch>
            <a:fillRect/>
          </a:stretch>
        </p:blipFill>
        <p:spPr>
          <a:xfrm>
            <a:off x="382575" y="1125450"/>
            <a:ext cx="3961050" cy="3295725"/>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3"/>
          <p:cNvSpPr txBox="1"/>
          <p:nvPr>
            <p:ph type="title"/>
          </p:nvPr>
        </p:nvSpPr>
        <p:spPr>
          <a:xfrm>
            <a:off x="311700" y="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Single Players - What Are These “K”lusters All About?</a:t>
            </a:r>
            <a:endParaRPr/>
          </a:p>
        </p:txBody>
      </p:sp>
      <p:sp>
        <p:nvSpPr>
          <p:cNvPr id="371" name="Google Shape;371;p33"/>
          <p:cNvSpPr txBox="1"/>
          <p:nvPr>
            <p:ph idx="12" type="sldNum"/>
          </p:nvPr>
        </p:nvSpPr>
        <p:spPr>
          <a:xfrm>
            <a:off x="8595300" y="4891597"/>
            <a:ext cx="548700" cy="252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605"/>
              <a:buFont typeface="Arial"/>
              <a:buNone/>
            </a:pPr>
            <a:fld id="{00000000-1234-1234-1234-123412341234}" type="slidenum">
              <a:rPr lang="en"/>
              <a:t>‹#›</a:t>
            </a:fld>
            <a:endParaRPr/>
          </a:p>
        </p:txBody>
      </p:sp>
      <p:pic>
        <p:nvPicPr>
          <p:cNvPr id="372" name="Google Shape;372;p33"/>
          <p:cNvPicPr preferRelativeResize="0"/>
          <p:nvPr/>
        </p:nvPicPr>
        <p:blipFill>
          <a:blip r:embed="rId3">
            <a:alphaModFix/>
          </a:blip>
          <a:stretch>
            <a:fillRect/>
          </a:stretch>
        </p:blipFill>
        <p:spPr>
          <a:xfrm>
            <a:off x="807688" y="662400"/>
            <a:ext cx="7528624" cy="41530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4"/>
          <p:cNvSpPr txBox="1"/>
          <p:nvPr>
            <p:ph type="title"/>
          </p:nvPr>
        </p:nvSpPr>
        <p:spPr>
          <a:xfrm>
            <a:off x="311700" y="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Model Works!</a:t>
            </a:r>
            <a:endParaRPr/>
          </a:p>
        </p:txBody>
      </p:sp>
      <p:sp>
        <p:nvSpPr>
          <p:cNvPr id="378" name="Google Shape;378;p34"/>
          <p:cNvSpPr txBox="1"/>
          <p:nvPr>
            <p:ph idx="12" type="sldNum"/>
          </p:nvPr>
        </p:nvSpPr>
        <p:spPr>
          <a:xfrm>
            <a:off x="8595300" y="4891597"/>
            <a:ext cx="548700" cy="252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605"/>
              <a:buFont typeface="Arial"/>
              <a:buNone/>
            </a:pPr>
            <a:fld id="{00000000-1234-1234-1234-123412341234}" type="slidenum">
              <a:rPr lang="en"/>
              <a:t>‹#›</a:t>
            </a:fld>
            <a:endParaRPr/>
          </a:p>
        </p:txBody>
      </p:sp>
      <p:sp>
        <p:nvSpPr>
          <p:cNvPr id="379" name="Google Shape;379;p34"/>
          <p:cNvSpPr txBox="1"/>
          <p:nvPr/>
        </p:nvSpPr>
        <p:spPr>
          <a:xfrm>
            <a:off x="311700" y="986400"/>
            <a:ext cx="4031100" cy="3601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Calibri"/>
              <a:buChar char="●"/>
            </a:pPr>
            <a:r>
              <a:rPr b="1" lang="en" sz="1600">
                <a:latin typeface="Calibri"/>
                <a:ea typeface="Calibri"/>
                <a:cs typeface="Calibri"/>
                <a:sym typeface="Calibri"/>
              </a:rPr>
              <a:t>War Thunder</a:t>
            </a:r>
            <a:endParaRPr b="1"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b="1" lang="en" sz="1600">
                <a:latin typeface="Calibri"/>
                <a:ea typeface="Calibri"/>
                <a:cs typeface="Calibri"/>
                <a:sym typeface="Calibri"/>
              </a:rPr>
              <a:t>Unturned</a:t>
            </a:r>
            <a:endParaRPr b="1"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b="1" lang="en" sz="1600">
                <a:latin typeface="Calibri"/>
                <a:ea typeface="Calibri"/>
                <a:cs typeface="Calibri"/>
                <a:sym typeface="Calibri"/>
              </a:rPr>
              <a:t>Borderlands 2</a:t>
            </a:r>
            <a:endParaRPr b="1"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b="1" lang="en" sz="1600">
                <a:latin typeface="Calibri"/>
                <a:ea typeface="Calibri"/>
                <a:cs typeface="Calibri"/>
                <a:sym typeface="Calibri"/>
              </a:rPr>
              <a:t>Black Desert Online</a:t>
            </a:r>
            <a:endParaRPr b="1"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b="1" lang="en" sz="1600">
                <a:latin typeface="Calibri"/>
                <a:ea typeface="Calibri"/>
                <a:cs typeface="Calibri"/>
                <a:sym typeface="Calibri"/>
              </a:rPr>
              <a:t>Hades</a:t>
            </a:r>
            <a:endParaRPr b="1"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b="1" lang="en" sz="1600">
                <a:latin typeface="Calibri"/>
                <a:ea typeface="Calibri"/>
                <a:cs typeface="Calibri"/>
                <a:sym typeface="Calibri"/>
              </a:rPr>
              <a:t>Wallpaper Engine</a:t>
            </a:r>
            <a:endParaRPr b="1"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b="1" lang="en" sz="1600">
                <a:latin typeface="Calibri"/>
                <a:ea typeface="Calibri"/>
                <a:cs typeface="Calibri"/>
                <a:sym typeface="Calibri"/>
              </a:rPr>
              <a:t>Euro Truck Simulator 2</a:t>
            </a:r>
            <a:endParaRPr b="1"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b="1" lang="en" sz="1600">
                <a:latin typeface="Calibri"/>
                <a:ea typeface="Calibri"/>
                <a:cs typeface="Calibri"/>
                <a:sym typeface="Calibri"/>
              </a:rPr>
              <a:t>The Elder Scrolls Online</a:t>
            </a:r>
            <a:endParaRPr b="1"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b="1" lang="en" sz="1600">
                <a:latin typeface="Calibri"/>
                <a:ea typeface="Calibri"/>
                <a:cs typeface="Calibri"/>
                <a:sym typeface="Calibri"/>
              </a:rPr>
              <a:t>The Witcher 3: Wild Hunt</a:t>
            </a:r>
            <a:endParaRPr b="1"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b="1" lang="en" sz="1600">
                <a:latin typeface="Calibri"/>
                <a:ea typeface="Calibri"/>
                <a:cs typeface="Calibri"/>
                <a:sym typeface="Calibri"/>
              </a:rPr>
              <a:t>The Elder Scrolls V: Skyrim Special Edition</a:t>
            </a:r>
            <a:endParaRPr b="1"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b="1" lang="en" sz="1600">
                <a:latin typeface="Calibri"/>
                <a:ea typeface="Calibri"/>
                <a:cs typeface="Calibri"/>
                <a:sym typeface="Calibri"/>
              </a:rPr>
              <a:t>The Elder Scrolls V: Skyrim</a:t>
            </a:r>
            <a:endParaRPr b="1"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b="1" lang="en" sz="1600">
                <a:latin typeface="Calibri"/>
                <a:ea typeface="Calibri"/>
                <a:cs typeface="Calibri"/>
                <a:sym typeface="Calibri"/>
              </a:rPr>
              <a:t>Cities: Skylines</a:t>
            </a:r>
            <a:endParaRPr b="1" sz="1600">
              <a:latin typeface="Calibri"/>
              <a:ea typeface="Calibri"/>
              <a:cs typeface="Calibri"/>
              <a:sym typeface="Calibri"/>
            </a:endParaRPr>
          </a:p>
          <a:p>
            <a:pPr indent="0" lvl="0" marL="0" rtl="0" algn="l">
              <a:spcBef>
                <a:spcPts val="0"/>
              </a:spcBef>
              <a:spcAft>
                <a:spcPts val="0"/>
              </a:spcAft>
              <a:buNone/>
            </a:pPr>
            <a:r>
              <a:t/>
            </a:r>
            <a:endParaRPr>
              <a:latin typeface="Roboto"/>
              <a:ea typeface="Roboto"/>
              <a:cs typeface="Roboto"/>
              <a:sym typeface="Roboto"/>
            </a:endParaRPr>
          </a:p>
        </p:txBody>
      </p:sp>
      <p:pic>
        <p:nvPicPr>
          <p:cNvPr id="380" name="Google Shape;380;p34"/>
          <p:cNvPicPr preferRelativeResize="0"/>
          <p:nvPr/>
        </p:nvPicPr>
        <p:blipFill>
          <a:blip r:embed="rId3">
            <a:alphaModFix/>
          </a:blip>
          <a:stretch>
            <a:fillRect/>
          </a:stretch>
        </p:blipFill>
        <p:spPr>
          <a:xfrm>
            <a:off x="4507325" y="735925"/>
            <a:ext cx="4496400" cy="2219303"/>
          </a:xfrm>
          <a:prstGeom prst="rect">
            <a:avLst/>
          </a:prstGeom>
          <a:noFill/>
          <a:ln>
            <a:noFill/>
          </a:ln>
        </p:spPr>
      </p:pic>
      <p:cxnSp>
        <p:nvCxnSpPr>
          <p:cNvPr id="381" name="Google Shape;381;p34"/>
          <p:cNvCxnSpPr/>
          <p:nvPr/>
        </p:nvCxnSpPr>
        <p:spPr>
          <a:xfrm flipH="1" rot="10800000">
            <a:off x="2183550" y="1566450"/>
            <a:ext cx="2244000" cy="617100"/>
          </a:xfrm>
          <a:prstGeom prst="straightConnector1">
            <a:avLst/>
          </a:prstGeom>
          <a:noFill/>
          <a:ln cap="flat" cmpd="sng" w="38100">
            <a:solidFill>
              <a:schemeClr val="dk2"/>
            </a:solidFill>
            <a:prstDash val="solid"/>
            <a:round/>
            <a:headEnd len="med" w="med" type="none"/>
            <a:tailEnd len="med" w="med" type="triangle"/>
          </a:ln>
        </p:spPr>
      </p:cxnSp>
      <p:pic>
        <p:nvPicPr>
          <p:cNvPr id="382" name="Google Shape;382;p34"/>
          <p:cNvPicPr preferRelativeResize="0"/>
          <p:nvPr/>
        </p:nvPicPr>
        <p:blipFill>
          <a:blip r:embed="rId4">
            <a:alphaModFix/>
          </a:blip>
          <a:stretch>
            <a:fillRect/>
          </a:stretch>
        </p:blipFill>
        <p:spPr>
          <a:xfrm>
            <a:off x="5022200" y="3455775"/>
            <a:ext cx="3981525" cy="1058000"/>
          </a:xfrm>
          <a:prstGeom prst="rect">
            <a:avLst/>
          </a:prstGeom>
          <a:noFill/>
          <a:ln>
            <a:noFill/>
          </a:ln>
        </p:spPr>
      </p:pic>
      <p:cxnSp>
        <p:nvCxnSpPr>
          <p:cNvPr id="383" name="Google Shape;383;p34"/>
          <p:cNvCxnSpPr/>
          <p:nvPr/>
        </p:nvCxnSpPr>
        <p:spPr>
          <a:xfrm>
            <a:off x="2523225" y="2462575"/>
            <a:ext cx="2438400" cy="1261800"/>
          </a:xfrm>
          <a:prstGeom prst="bentConnector3">
            <a:avLst>
              <a:gd fmla="val 56217" name="adj1"/>
            </a:avLst>
          </a:prstGeom>
          <a:noFill/>
          <a:ln cap="flat" cmpd="sng" w="38100">
            <a:solidFill>
              <a:schemeClr val="dk2"/>
            </a:solidFill>
            <a:prstDash val="solid"/>
            <a:round/>
            <a:headEnd len="med" w="med" type="none"/>
            <a:tailEnd len="med" w="med" type="stealth"/>
          </a:ln>
        </p:spPr>
      </p:cxnSp>
      <p:sp>
        <p:nvSpPr>
          <p:cNvPr id="384" name="Google Shape;384;p34"/>
          <p:cNvSpPr txBox="1"/>
          <p:nvPr/>
        </p:nvSpPr>
        <p:spPr>
          <a:xfrm>
            <a:off x="432288" y="693025"/>
            <a:ext cx="1842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u="sng">
                <a:latin typeface="Roboto"/>
                <a:ea typeface="Roboto"/>
                <a:cs typeface="Roboto"/>
                <a:sym typeface="Roboto"/>
              </a:rPr>
              <a:t>Cluster 6</a:t>
            </a:r>
            <a:endParaRPr b="1" sz="1800" u="sng">
              <a:latin typeface="Roboto"/>
              <a:ea typeface="Roboto"/>
              <a:cs typeface="Roboto"/>
              <a:sym typeface="Roboto"/>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5"/>
          <p:cNvSpPr txBox="1"/>
          <p:nvPr>
            <p:ph type="title"/>
          </p:nvPr>
        </p:nvSpPr>
        <p:spPr>
          <a:xfrm>
            <a:off x="311700" y="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K-Means Clustering - Multi-Player Games</a:t>
            </a:r>
            <a:endParaRPr/>
          </a:p>
        </p:txBody>
      </p:sp>
      <p:sp>
        <p:nvSpPr>
          <p:cNvPr id="390" name="Google Shape;390;p35"/>
          <p:cNvSpPr txBox="1"/>
          <p:nvPr>
            <p:ph idx="12" type="sldNum"/>
          </p:nvPr>
        </p:nvSpPr>
        <p:spPr>
          <a:xfrm>
            <a:off x="8595300" y="4891597"/>
            <a:ext cx="548700" cy="252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605"/>
              <a:buFont typeface="Arial"/>
              <a:buNone/>
            </a:pPr>
            <a:fld id="{00000000-1234-1234-1234-123412341234}" type="slidenum">
              <a:rPr lang="en"/>
              <a:t>‹#›</a:t>
            </a:fld>
            <a:endParaRPr/>
          </a:p>
        </p:txBody>
      </p:sp>
      <p:pic>
        <p:nvPicPr>
          <p:cNvPr id="391" name="Google Shape;391;p35"/>
          <p:cNvPicPr preferRelativeResize="0"/>
          <p:nvPr/>
        </p:nvPicPr>
        <p:blipFill>
          <a:blip r:embed="rId3">
            <a:alphaModFix/>
          </a:blip>
          <a:stretch>
            <a:fillRect/>
          </a:stretch>
        </p:blipFill>
        <p:spPr>
          <a:xfrm>
            <a:off x="180075" y="1160337"/>
            <a:ext cx="4138100" cy="2822825"/>
          </a:xfrm>
          <a:prstGeom prst="rect">
            <a:avLst/>
          </a:prstGeom>
          <a:noFill/>
          <a:ln>
            <a:noFill/>
          </a:ln>
        </p:spPr>
      </p:pic>
      <p:pic>
        <p:nvPicPr>
          <p:cNvPr id="392" name="Google Shape;392;p35"/>
          <p:cNvPicPr preferRelativeResize="0"/>
          <p:nvPr/>
        </p:nvPicPr>
        <p:blipFill>
          <a:blip r:embed="rId4">
            <a:alphaModFix/>
          </a:blip>
          <a:stretch>
            <a:fillRect/>
          </a:stretch>
        </p:blipFill>
        <p:spPr>
          <a:xfrm>
            <a:off x="4488075" y="1160323"/>
            <a:ext cx="4344224" cy="2963475"/>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6"/>
          <p:cNvSpPr txBox="1"/>
          <p:nvPr>
            <p:ph type="title"/>
          </p:nvPr>
        </p:nvSpPr>
        <p:spPr>
          <a:xfrm>
            <a:off x="311700" y="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Multi Players - The World of Esports</a:t>
            </a:r>
            <a:endParaRPr/>
          </a:p>
        </p:txBody>
      </p:sp>
      <p:sp>
        <p:nvSpPr>
          <p:cNvPr id="398" name="Google Shape;398;p36"/>
          <p:cNvSpPr txBox="1"/>
          <p:nvPr>
            <p:ph idx="12" type="sldNum"/>
          </p:nvPr>
        </p:nvSpPr>
        <p:spPr>
          <a:xfrm>
            <a:off x="8595300" y="4891597"/>
            <a:ext cx="548700" cy="252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605"/>
              <a:buFont typeface="Arial"/>
              <a:buNone/>
            </a:pPr>
            <a:fld id="{00000000-1234-1234-1234-123412341234}" type="slidenum">
              <a:rPr lang="en"/>
              <a:t>‹#›</a:t>
            </a:fld>
            <a:endParaRPr/>
          </a:p>
        </p:txBody>
      </p:sp>
      <p:pic>
        <p:nvPicPr>
          <p:cNvPr id="399" name="Google Shape;399;p36"/>
          <p:cNvPicPr preferRelativeResize="0"/>
          <p:nvPr/>
        </p:nvPicPr>
        <p:blipFill>
          <a:blip r:embed="rId3">
            <a:alphaModFix/>
          </a:blip>
          <a:stretch>
            <a:fillRect/>
          </a:stretch>
        </p:blipFill>
        <p:spPr>
          <a:xfrm>
            <a:off x="816725" y="675949"/>
            <a:ext cx="7510549" cy="414302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9"/>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E-Sports &amp; Gaming Analytics</a:t>
            </a:r>
            <a:endParaRPr/>
          </a:p>
        </p:txBody>
      </p:sp>
      <p:sp>
        <p:nvSpPr>
          <p:cNvPr id="148" name="Google Shape;148;p19"/>
          <p:cNvSpPr txBox="1"/>
          <p:nvPr>
            <p:ph idx="1" type="subTitle"/>
          </p:nvPr>
        </p:nvSpPr>
        <p:spPr>
          <a:xfrm>
            <a:off x="598100" y="2715919"/>
            <a:ext cx="8222100" cy="12495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AIS 2021 Analytics Challenge</a:t>
            </a:r>
            <a:endParaRPr/>
          </a:p>
          <a:p>
            <a:pPr indent="0" lvl="0" marL="0" rtl="0" algn="l">
              <a:spcBef>
                <a:spcPts val="0"/>
              </a:spcBef>
              <a:spcAft>
                <a:spcPts val="0"/>
              </a:spcAft>
              <a:buNone/>
            </a:pPr>
            <a:r>
              <a:t/>
            </a:r>
            <a:endParaRPr sz="875"/>
          </a:p>
          <a:p>
            <a:pPr indent="457200" lvl="0" marL="457200" rtl="0" algn="l">
              <a:spcBef>
                <a:spcPts val="0"/>
              </a:spcBef>
              <a:spcAft>
                <a:spcPts val="0"/>
              </a:spcAft>
              <a:buNone/>
            </a:pPr>
            <a:r>
              <a:rPr lang="en" sz="1600"/>
              <a:t>Kevin Gonzalez Garcia</a:t>
            </a:r>
            <a:endParaRPr sz="1600"/>
          </a:p>
          <a:p>
            <a:pPr indent="457200" lvl="0" marL="457200" rtl="0" algn="l">
              <a:spcBef>
                <a:spcPts val="0"/>
              </a:spcBef>
              <a:spcAft>
                <a:spcPts val="0"/>
              </a:spcAft>
              <a:buNone/>
            </a:pPr>
            <a:r>
              <a:rPr lang="en" sz="1600"/>
              <a:t>Pablo Valle</a:t>
            </a:r>
            <a:endParaRPr sz="1600"/>
          </a:p>
          <a:p>
            <a:pPr indent="457200" lvl="0" marL="457200" rtl="0" algn="l">
              <a:spcBef>
                <a:spcPts val="0"/>
              </a:spcBef>
              <a:spcAft>
                <a:spcPts val="0"/>
              </a:spcAft>
              <a:buNone/>
            </a:pPr>
            <a:r>
              <a:rPr lang="en" sz="1600"/>
              <a:t>Andres Arias</a:t>
            </a:r>
            <a:endParaRPr sz="1600"/>
          </a:p>
        </p:txBody>
      </p:sp>
      <p:pic>
        <p:nvPicPr>
          <p:cNvPr id="149" name="Google Shape;149;p19"/>
          <p:cNvPicPr preferRelativeResize="0"/>
          <p:nvPr/>
        </p:nvPicPr>
        <p:blipFill rotWithShape="1">
          <a:blip r:embed="rId3">
            <a:alphaModFix/>
          </a:blip>
          <a:srcRect b="24416" l="22606" r="23670" t="16973"/>
          <a:stretch/>
        </p:blipFill>
        <p:spPr>
          <a:xfrm>
            <a:off x="709775" y="3042100"/>
            <a:ext cx="824100" cy="8990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7"/>
          <p:cNvSpPr txBox="1"/>
          <p:nvPr>
            <p:ph type="title"/>
          </p:nvPr>
        </p:nvSpPr>
        <p:spPr>
          <a:xfrm>
            <a:off x="311700" y="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 Deep!</a:t>
            </a:r>
            <a:endParaRPr/>
          </a:p>
        </p:txBody>
      </p:sp>
      <p:sp>
        <p:nvSpPr>
          <p:cNvPr id="405" name="Google Shape;405;p37"/>
          <p:cNvSpPr txBox="1"/>
          <p:nvPr>
            <p:ph idx="12" type="sldNum"/>
          </p:nvPr>
        </p:nvSpPr>
        <p:spPr>
          <a:xfrm>
            <a:off x="8595300" y="4891597"/>
            <a:ext cx="548700" cy="252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605"/>
              <a:buFont typeface="Arial"/>
              <a:buNone/>
            </a:pPr>
            <a:fld id="{00000000-1234-1234-1234-123412341234}" type="slidenum">
              <a:rPr lang="en"/>
              <a:t>‹#›</a:t>
            </a:fld>
            <a:endParaRPr/>
          </a:p>
        </p:txBody>
      </p:sp>
      <p:pic>
        <p:nvPicPr>
          <p:cNvPr id="406" name="Google Shape;406;p37"/>
          <p:cNvPicPr preferRelativeResize="0"/>
          <p:nvPr/>
        </p:nvPicPr>
        <p:blipFill>
          <a:blip r:embed="rId3">
            <a:alphaModFix/>
          </a:blip>
          <a:stretch>
            <a:fillRect/>
          </a:stretch>
        </p:blipFill>
        <p:spPr>
          <a:xfrm>
            <a:off x="311700" y="1189087"/>
            <a:ext cx="4324074" cy="3069075"/>
          </a:xfrm>
          <a:prstGeom prst="rect">
            <a:avLst/>
          </a:prstGeom>
          <a:noFill/>
          <a:ln>
            <a:noFill/>
          </a:ln>
        </p:spPr>
      </p:pic>
      <p:sp>
        <p:nvSpPr>
          <p:cNvPr id="407" name="Google Shape;407;p37"/>
          <p:cNvSpPr txBox="1"/>
          <p:nvPr/>
        </p:nvSpPr>
        <p:spPr>
          <a:xfrm>
            <a:off x="1552438" y="723400"/>
            <a:ext cx="184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Single Player Games</a:t>
            </a:r>
            <a:endParaRPr b="1">
              <a:latin typeface="Roboto"/>
              <a:ea typeface="Roboto"/>
              <a:cs typeface="Roboto"/>
              <a:sym typeface="Roboto"/>
            </a:endParaRPr>
          </a:p>
        </p:txBody>
      </p:sp>
      <p:sp>
        <p:nvSpPr>
          <p:cNvPr id="408" name="Google Shape;408;p37"/>
          <p:cNvSpPr txBox="1"/>
          <p:nvPr/>
        </p:nvSpPr>
        <p:spPr>
          <a:xfrm>
            <a:off x="6127350" y="723400"/>
            <a:ext cx="189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Multi </a:t>
            </a:r>
            <a:r>
              <a:rPr b="1" lang="en">
                <a:latin typeface="Roboto"/>
                <a:ea typeface="Roboto"/>
                <a:cs typeface="Roboto"/>
                <a:sym typeface="Roboto"/>
              </a:rPr>
              <a:t>Player Games</a:t>
            </a:r>
            <a:endParaRPr b="1">
              <a:latin typeface="Roboto"/>
              <a:ea typeface="Roboto"/>
              <a:cs typeface="Roboto"/>
              <a:sym typeface="Roboto"/>
            </a:endParaRPr>
          </a:p>
        </p:txBody>
      </p:sp>
      <p:pic>
        <p:nvPicPr>
          <p:cNvPr id="409" name="Google Shape;409;p37"/>
          <p:cNvPicPr preferRelativeResize="0"/>
          <p:nvPr/>
        </p:nvPicPr>
        <p:blipFill>
          <a:blip r:embed="rId4">
            <a:alphaModFix/>
          </a:blip>
          <a:stretch>
            <a:fillRect/>
          </a:stretch>
        </p:blipFill>
        <p:spPr>
          <a:xfrm>
            <a:off x="4788174" y="1189075"/>
            <a:ext cx="4203426" cy="1629522"/>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8"/>
          <p:cNvSpPr txBox="1"/>
          <p:nvPr>
            <p:ph type="title"/>
          </p:nvPr>
        </p:nvSpPr>
        <p:spPr>
          <a:xfrm>
            <a:off x="311700" y="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Custer Overview</a:t>
            </a:r>
            <a:endParaRPr/>
          </a:p>
          <a:p>
            <a:pPr indent="0" lvl="0" marL="0" rtl="0" algn="l">
              <a:spcBef>
                <a:spcPts val="0"/>
              </a:spcBef>
              <a:spcAft>
                <a:spcPts val="0"/>
              </a:spcAft>
              <a:buNone/>
            </a:pPr>
            <a:r>
              <a:t/>
            </a:r>
            <a:endParaRPr/>
          </a:p>
        </p:txBody>
      </p:sp>
      <p:sp>
        <p:nvSpPr>
          <p:cNvPr id="415" name="Google Shape;415;p38"/>
          <p:cNvSpPr txBox="1"/>
          <p:nvPr>
            <p:ph idx="12" type="sldNum"/>
          </p:nvPr>
        </p:nvSpPr>
        <p:spPr>
          <a:xfrm>
            <a:off x="8595300" y="4891597"/>
            <a:ext cx="548700" cy="252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605"/>
              <a:buFont typeface="Arial"/>
              <a:buNone/>
            </a:pPr>
            <a:fld id="{00000000-1234-1234-1234-123412341234}" type="slidenum">
              <a:rPr lang="en"/>
              <a:t>‹#›</a:t>
            </a:fld>
            <a:endParaRPr/>
          </a:p>
        </p:txBody>
      </p:sp>
      <p:pic>
        <p:nvPicPr>
          <p:cNvPr id="416" name="Google Shape;416;p38"/>
          <p:cNvPicPr preferRelativeResize="0"/>
          <p:nvPr/>
        </p:nvPicPr>
        <p:blipFill>
          <a:blip r:embed="rId3">
            <a:alphaModFix/>
          </a:blip>
          <a:stretch>
            <a:fillRect/>
          </a:stretch>
        </p:blipFill>
        <p:spPr>
          <a:xfrm>
            <a:off x="1312000" y="747125"/>
            <a:ext cx="6520000" cy="3171300"/>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39"/>
          <p:cNvSpPr txBox="1"/>
          <p:nvPr>
            <p:ph idx="12" type="sldNum"/>
          </p:nvPr>
        </p:nvSpPr>
        <p:spPr>
          <a:xfrm>
            <a:off x="8595300" y="4891597"/>
            <a:ext cx="548700" cy="252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2" name="Google Shape;422;p39"/>
          <p:cNvSpPr/>
          <p:nvPr/>
        </p:nvSpPr>
        <p:spPr>
          <a:xfrm>
            <a:off x="0" y="4725"/>
            <a:ext cx="2304300" cy="4887000"/>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9"/>
          <p:cNvSpPr/>
          <p:nvPr/>
        </p:nvSpPr>
        <p:spPr>
          <a:xfrm>
            <a:off x="4572000" y="4725"/>
            <a:ext cx="2304300" cy="4887000"/>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9"/>
          <p:cNvSpPr/>
          <p:nvPr/>
        </p:nvSpPr>
        <p:spPr>
          <a:xfrm>
            <a:off x="6876300" y="4725"/>
            <a:ext cx="2267700" cy="4887000"/>
          </a:xfrm>
          <a:prstGeom prst="rect">
            <a:avLst/>
          </a:prstGeom>
          <a:solidFill>
            <a:schemeClr val="accent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9"/>
          <p:cNvSpPr/>
          <p:nvPr/>
        </p:nvSpPr>
        <p:spPr>
          <a:xfrm>
            <a:off x="2304300" y="4725"/>
            <a:ext cx="2267700" cy="4887000"/>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9"/>
          <p:cNvSpPr txBox="1"/>
          <p:nvPr/>
        </p:nvSpPr>
        <p:spPr>
          <a:xfrm>
            <a:off x="379650" y="1879050"/>
            <a:ext cx="1545000" cy="184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a:solidFill>
                  <a:schemeClr val="lt1"/>
                </a:solidFill>
                <a:latin typeface="Roboto"/>
                <a:ea typeface="Roboto"/>
                <a:cs typeface="Roboto"/>
                <a:sym typeface="Roboto"/>
              </a:rPr>
              <a:t>Gaming 101</a:t>
            </a:r>
            <a:endParaRPr b="1" sz="2600">
              <a:solidFill>
                <a:schemeClr val="lt1"/>
              </a:solidFill>
              <a:latin typeface="Roboto"/>
              <a:ea typeface="Roboto"/>
              <a:cs typeface="Roboto"/>
              <a:sym typeface="Roboto"/>
            </a:endParaRPr>
          </a:p>
          <a:p>
            <a:pPr indent="0" lvl="0" marL="0" rtl="0" algn="ctr">
              <a:spcBef>
                <a:spcPts val="0"/>
              </a:spcBef>
              <a:spcAft>
                <a:spcPts val="0"/>
              </a:spcAft>
              <a:buNone/>
            </a:pPr>
            <a:r>
              <a:t/>
            </a:r>
            <a:endParaRPr b="1">
              <a:solidFill>
                <a:schemeClr val="lt1"/>
              </a:solidFill>
              <a:latin typeface="Roboto"/>
              <a:ea typeface="Roboto"/>
              <a:cs typeface="Roboto"/>
              <a:sym typeface="Roboto"/>
            </a:endParaRPr>
          </a:p>
          <a:p>
            <a:pPr indent="0" lvl="0" marL="0" rtl="0" algn="ctr">
              <a:spcBef>
                <a:spcPts val="0"/>
              </a:spcBef>
              <a:spcAft>
                <a:spcPts val="0"/>
              </a:spcAft>
              <a:buNone/>
            </a:pPr>
            <a:r>
              <a:rPr b="1" lang="en">
                <a:solidFill>
                  <a:schemeClr val="lt1"/>
                </a:solidFill>
                <a:latin typeface="Roboto"/>
                <a:ea typeface="Roboto"/>
                <a:cs typeface="Roboto"/>
                <a:sym typeface="Roboto"/>
              </a:rPr>
              <a:t>The framework to comprehend the industry</a:t>
            </a:r>
            <a:endParaRPr b="1">
              <a:solidFill>
                <a:schemeClr val="lt1"/>
              </a:solidFill>
              <a:latin typeface="Roboto"/>
              <a:ea typeface="Roboto"/>
              <a:cs typeface="Roboto"/>
              <a:sym typeface="Roboto"/>
            </a:endParaRPr>
          </a:p>
        </p:txBody>
      </p:sp>
      <p:sp>
        <p:nvSpPr>
          <p:cNvPr id="427" name="Google Shape;427;p39"/>
          <p:cNvSpPr txBox="1"/>
          <p:nvPr/>
        </p:nvSpPr>
        <p:spPr>
          <a:xfrm>
            <a:off x="2665650" y="1879050"/>
            <a:ext cx="1545000" cy="163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a:solidFill>
                  <a:schemeClr val="lt1"/>
                </a:solidFill>
                <a:latin typeface="Roboto"/>
                <a:ea typeface="Roboto"/>
                <a:cs typeface="Roboto"/>
                <a:sym typeface="Roboto"/>
              </a:rPr>
              <a:t>Gaming</a:t>
            </a:r>
            <a:endParaRPr b="1" sz="2600">
              <a:solidFill>
                <a:schemeClr val="lt1"/>
              </a:solidFill>
              <a:latin typeface="Roboto"/>
              <a:ea typeface="Roboto"/>
              <a:cs typeface="Roboto"/>
              <a:sym typeface="Roboto"/>
            </a:endParaRPr>
          </a:p>
          <a:p>
            <a:pPr indent="0" lvl="0" marL="0" rtl="0" algn="ctr">
              <a:spcBef>
                <a:spcPts val="0"/>
              </a:spcBef>
              <a:spcAft>
                <a:spcPts val="0"/>
              </a:spcAft>
              <a:buNone/>
            </a:pPr>
            <a:r>
              <a:rPr b="1" lang="en" sz="2600">
                <a:solidFill>
                  <a:schemeClr val="lt1"/>
                </a:solidFill>
                <a:latin typeface="Roboto"/>
                <a:ea typeface="Roboto"/>
                <a:cs typeface="Roboto"/>
                <a:sym typeface="Roboto"/>
              </a:rPr>
              <a:t>Today</a:t>
            </a:r>
            <a:endParaRPr b="1" sz="2600">
              <a:solidFill>
                <a:schemeClr val="lt1"/>
              </a:solidFill>
              <a:latin typeface="Roboto"/>
              <a:ea typeface="Roboto"/>
              <a:cs typeface="Roboto"/>
              <a:sym typeface="Roboto"/>
            </a:endParaRPr>
          </a:p>
          <a:p>
            <a:pPr indent="0" lvl="0" marL="0" rtl="0" algn="ctr">
              <a:spcBef>
                <a:spcPts val="0"/>
              </a:spcBef>
              <a:spcAft>
                <a:spcPts val="0"/>
              </a:spcAft>
              <a:buNone/>
            </a:pPr>
            <a:r>
              <a:t/>
            </a:r>
            <a:endParaRPr b="1">
              <a:solidFill>
                <a:schemeClr val="lt1"/>
              </a:solidFill>
              <a:latin typeface="Roboto"/>
              <a:ea typeface="Roboto"/>
              <a:cs typeface="Roboto"/>
              <a:sym typeface="Roboto"/>
            </a:endParaRPr>
          </a:p>
          <a:p>
            <a:pPr indent="0" lvl="0" marL="0" rtl="0" algn="ctr">
              <a:spcBef>
                <a:spcPts val="0"/>
              </a:spcBef>
              <a:spcAft>
                <a:spcPts val="0"/>
              </a:spcAft>
              <a:buNone/>
            </a:pPr>
            <a:r>
              <a:rPr b="1" lang="en">
                <a:solidFill>
                  <a:schemeClr val="lt1"/>
                </a:solidFill>
                <a:latin typeface="Roboto"/>
                <a:ea typeface="Roboto"/>
                <a:cs typeface="Roboto"/>
                <a:sym typeface="Roboto"/>
              </a:rPr>
              <a:t>Gaming by the numbers</a:t>
            </a:r>
            <a:endParaRPr b="1" sz="2600">
              <a:solidFill>
                <a:schemeClr val="lt1"/>
              </a:solidFill>
              <a:latin typeface="Roboto"/>
              <a:ea typeface="Roboto"/>
              <a:cs typeface="Roboto"/>
              <a:sym typeface="Roboto"/>
            </a:endParaRPr>
          </a:p>
        </p:txBody>
      </p:sp>
      <p:sp>
        <p:nvSpPr>
          <p:cNvPr id="428" name="Google Shape;428;p39"/>
          <p:cNvSpPr txBox="1"/>
          <p:nvPr/>
        </p:nvSpPr>
        <p:spPr>
          <a:xfrm>
            <a:off x="4854600" y="2079150"/>
            <a:ext cx="1739100" cy="144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a:solidFill>
                  <a:schemeClr val="lt1"/>
                </a:solidFill>
                <a:latin typeface="Roboto"/>
                <a:ea typeface="Roboto"/>
                <a:cs typeface="Roboto"/>
                <a:sym typeface="Roboto"/>
              </a:rPr>
              <a:t>Popularity</a:t>
            </a:r>
            <a:endParaRPr b="1" sz="2600">
              <a:solidFill>
                <a:schemeClr val="lt1"/>
              </a:solidFill>
              <a:latin typeface="Roboto"/>
              <a:ea typeface="Roboto"/>
              <a:cs typeface="Roboto"/>
              <a:sym typeface="Roboto"/>
            </a:endParaRPr>
          </a:p>
          <a:p>
            <a:pPr indent="0" lvl="0" marL="0" rtl="0" algn="l">
              <a:spcBef>
                <a:spcPts val="0"/>
              </a:spcBef>
              <a:spcAft>
                <a:spcPts val="0"/>
              </a:spcAft>
              <a:buNone/>
            </a:pPr>
            <a:r>
              <a:t/>
            </a:r>
            <a:endParaRPr b="1">
              <a:solidFill>
                <a:schemeClr val="lt1"/>
              </a:solidFill>
              <a:latin typeface="Roboto"/>
              <a:ea typeface="Roboto"/>
              <a:cs typeface="Roboto"/>
              <a:sym typeface="Roboto"/>
            </a:endParaRPr>
          </a:p>
          <a:p>
            <a:pPr indent="0" lvl="0" marL="0" rtl="0" algn="ctr">
              <a:spcBef>
                <a:spcPts val="0"/>
              </a:spcBef>
              <a:spcAft>
                <a:spcPts val="0"/>
              </a:spcAft>
              <a:buNone/>
            </a:pPr>
            <a:r>
              <a:t/>
            </a:r>
            <a:endParaRPr b="1">
              <a:solidFill>
                <a:schemeClr val="lt1"/>
              </a:solidFill>
              <a:latin typeface="Roboto"/>
              <a:ea typeface="Roboto"/>
              <a:cs typeface="Roboto"/>
              <a:sym typeface="Roboto"/>
            </a:endParaRPr>
          </a:p>
          <a:p>
            <a:pPr indent="0" lvl="0" marL="0" rtl="0" algn="ctr">
              <a:spcBef>
                <a:spcPts val="0"/>
              </a:spcBef>
              <a:spcAft>
                <a:spcPts val="0"/>
              </a:spcAft>
              <a:buNone/>
            </a:pPr>
            <a:r>
              <a:rPr b="1" lang="en">
                <a:solidFill>
                  <a:schemeClr val="lt1"/>
                </a:solidFill>
                <a:latin typeface="Roboto"/>
                <a:ea typeface="Roboto"/>
                <a:cs typeface="Roboto"/>
                <a:sym typeface="Roboto"/>
              </a:rPr>
              <a:t>The makeup of a popular game</a:t>
            </a:r>
            <a:endParaRPr b="1" sz="2600">
              <a:solidFill>
                <a:schemeClr val="lt1"/>
              </a:solidFill>
              <a:latin typeface="Roboto"/>
              <a:ea typeface="Roboto"/>
              <a:cs typeface="Roboto"/>
              <a:sym typeface="Roboto"/>
            </a:endParaRPr>
          </a:p>
        </p:txBody>
      </p:sp>
      <p:sp>
        <p:nvSpPr>
          <p:cNvPr id="429" name="Google Shape;429;p39"/>
          <p:cNvSpPr txBox="1"/>
          <p:nvPr/>
        </p:nvSpPr>
        <p:spPr>
          <a:xfrm>
            <a:off x="7237650" y="2079150"/>
            <a:ext cx="1545000" cy="144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a:solidFill>
                  <a:schemeClr val="lt1"/>
                </a:solidFill>
                <a:latin typeface="Roboto"/>
                <a:ea typeface="Roboto"/>
                <a:cs typeface="Roboto"/>
                <a:sym typeface="Roboto"/>
              </a:rPr>
              <a:t>Growth</a:t>
            </a:r>
            <a:endParaRPr b="1">
              <a:solidFill>
                <a:schemeClr val="lt1"/>
              </a:solidFill>
              <a:latin typeface="Roboto"/>
              <a:ea typeface="Roboto"/>
              <a:cs typeface="Roboto"/>
              <a:sym typeface="Roboto"/>
            </a:endParaRPr>
          </a:p>
          <a:p>
            <a:pPr indent="0" lvl="0" marL="0" rtl="0" algn="ctr">
              <a:spcBef>
                <a:spcPts val="0"/>
              </a:spcBef>
              <a:spcAft>
                <a:spcPts val="0"/>
              </a:spcAft>
              <a:buNone/>
            </a:pPr>
            <a:r>
              <a:t/>
            </a:r>
            <a:endParaRPr b="1">
              <a:solidFill>
                <a:schemeClr val="lt1"/>
              </a:solidFill>
              <a:latin typeface="Roboto"/>
              <a:ea typeface="Roboto"/>
              <a:cs typeface="Roboto"/>
              <a:sym typeface="Roboto"/>
            </a:endParaRPr>
          </a:p>
          <a:p>
            <a:pPr indent="0" lvl="0" marL="0" rtl="0" algn="ctr">
              <a:spcBef>
                <a:spcPts val="0"/>
              </a:spcBef>
              <a:spcAft>
                <a:spcPts val="0"/>
              </a:spcAft>
              <a:buNone/>
            </a:pPr>
            <a:r>
              <a:t/>
            </a:r>
            <a:endParaRPr b="1">
              <a:solidFill>
                <a:schemeClr val="lt1"/>
              </a:solidFill>
              <a:latin typeface="Roboto"/>
              <a:ea typeface="Roboto"/>
              <a:cs typeface="Roboto"/>
              <a:sym typeface="Roboto"/>
            </a:endParaRPr>
          </a:p>
          <a:p>
            <a:pPr indent="0" lvl="0" marL="0" rtl="0" algn="ctr">
              <a:spcBef>
                <a:spcPts val="0"/>
              </a:spcBef>
              <a:spcAft>
                <a:spcPts val="0"/>
              </a:spcAft>
              <a:buNone/>
            </a:pPr>
            <a:r>
              <a:rPr b="1" lang="en">
                <a:solidFill>
                  <a:schemeClr val="lt1"/>
                </a:solidFill>
                <a:latin typeface="Roboto"/>
                <a:ea typeface="Roboto"/>
                <a:cs typeface="Roboto"/>
                <a:sym typeface="Roboto"/>
              </a:rPr>
              <a:t>How games grow in audience</a:t>
            </a:r>
            <a:endParaRPr b="1" sz="2600">
              <a:solidFill>
                <a:schemeClr val="lt1"/>
              </a:solidFill>
              <a:latin typeface="Roboto"/>
              <a:ea typeface="Roboto"/>
              <a:cs typeface="Roboto"/>
              <a:sym typeface="Roboto"/>
            </a:endParaRPr>
          </a:p>
        </p:txBody>
      </p:sp>
      <p:pic>
        <p:nvPicPr>
          <p:cNvPr id="430" name="Google Shape;430;p39"/>
          <p:cNvPicPr preferRelativeResize="0"/>
          <p:nvPr/>
        </p:nvPicPr>
        <p:blipFill>
          <a:blip r:embed="rId3">
            <a:alphaModFix/>
          </a:blip>
          <a:stretch>
            <a:fillRect/>
          </a:stretch>
        </p:blipFill>
        <p:spPr>
          <a:xfrm>
            <a:off x="796100" y="985750"/>
            <a:ext cx="763458" cy="723900"/>
          </a:xfrm>
          <a:prstGeom prst="rect">
            <a:avLst/>
          </a:prstGeom>
          <a:noFill/>
          <a:ln>
            <a:noFill/>
          </a:ln>
        </p:spPr>
      </p:pic>
      <p:pic>
        <p:nvPicPr>
          <p:cNvPr id="431" name="Google Shape;431;p39"/>
          <p:cNvPicPr preferRelativeResize="0"/>
          <p:nvPr/>
        </p:nvPicPr>
        <p:blipFill>
          <a:blip r:embed="rId4">
            <a:alphaModFix/>
          </a:blip>
          <a:stretch>
            <a:fillRect/>
          </a:stretch>
        </p:blipFill>
        <p:spPr>
          <a:xfrm>
            <a:off x="5342419" y="985750"/>
            <a:ext cx="763458" cy="723900"/>
          </a:xfrm>
          <a:prstGeom prst="rect">
            <a:avLst/>
          </a:prstGeom>
          <a:noFill/>
          <a:ln>
            <a:noFill/>
          </a:ln>
        </p:spPr>
      </p:pic>
      <p:pic>
        <p:nvPicPr>
          <p:cNvPr id="432" name="Google Shape;432;p39"/>
          <p:cNvPicPr preferRelativeResize="0"/>
          <p:nvPr/>
        </p:nvPicPr>
        <p:blipFill>
          <a:blip r:embed="rId5">
            <a:alphaModFix/>
          </a:blip>
          <a:stretch>
            <a:fillRect/>
          </a:stretch>
        </p:blipFill>
        <p:spPr>
          <a:xfrm>
            <a:off x="3056423" y="985750"/>
            <a:ext cx="763458" cy="723900"/>
          </a:xfrm>
          <a:prstGeom prst="rect">
            <a:avLst/>
          </a:prstGeom>
          <a:noFill/>
          <a:ln>
            <a:noFill/>
          </a:ln>
        </p:spPr>
      </p:pic>
      <p:pic>
        <p:nvPicPr>
          <p:cNvPr id="433" name="Google Shape;433;p39"/>
          <p:cNvPicPr preferRelativeResize="0"/>
          <p:nvPr/>
        </p:nvPicPr>
        <p:blipFill>
          <a:blip r:embed="rId6">
            <a:alphaModFix/>
          </a:blip>
          <a:stretch>
            <a:fillRect/>
          </a:stretch>
        </p:blipFill>
        <p:spPr>
          <a:xfrm>
            <a:off x="7628430" y="985750"/>
            <a:ext cx="763458" cy="723900"/>
          </a:xfrm>
          <a:prstGeom prst="rect">
            <a:avLst/>
          </a:prstGeom>
          <a:noFill/>
          <a:ln>
            <a:noFill/>
          </a:ln>
        </p:spPr>
      </p:pic>
    </p:spTree>
  </p:cSld>
  <p:clrMapOvr>
    <a:masterClrMapping/>
  </p:clrMapOvr>
  <mc:AlternateContent>
    <mc:Choice Requires="p14">
      <p:transition spd="slow" p14:dur="1000">
        <p14:prism dir="l"/>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grpSp>
        <p:nvGrpSpPr>
          <p:cNvPr id="438" name="Google Shape;438;p40"/>
          <p:cNvGrpSpPr/>
          <p:nvPr/>
        </p:nvGrpSpPr>
        <p:grpSpPr>
          <a:xfrm>
            <a:off x="311679" y="1420975"/>
            <a:ext cx="4035600" cy="3137909"/>
            <a:chOff x="311679" y="1420975"/>
            <a:chExt cx="4035600" cy="3137909"/>
          </a:xfrm>
        </p:grpSpPr>
        <p:sp>
          <p:nvSpPr>
            <p:cNvPr id="439" name="Google Shape;439;p40"/>
            <p:cNvSpPr/>
            <p:nvPr/>
          </p:nvSpPr>
          <p:spPr>
            <a:xfrm>
              <a:off x="311679" y="1472184"/>
              <a:ext cx="4035600" cy="30867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0"/>
            <p:cNvSpPr/>
            <p:nvPr/>
          </p:nvSpPr>
          <p:spPr>
            <a:xfrm>
              <a:off x="311679" y="1420975"/>
              <a:ext cx="2176500" cy="45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 name="Google Shape;441;p40"/>
          <p:cNvSpPr txBox="1"/>
          <p:nvPr>
            <p:ph type="title"/>
          </p:nvPr>
        </p:nvSpPr>
        <p:spPr>
          <a:xfrm>
            <a:off x="311700" y="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Understanding growth is crucial for game survival</a:t>
            </a:r>
            <a:endParaRPr/>
          </a:p>
        </p:txBody>
      </p:sp>
      <p:sp>
        <p:nvSpPr>
          <p:cNvPr id="442" name="Google Shape;442;p40"/>
          <p:cNvSpPr txBox="1"/>
          <p:nvPr>
            <p:ph idx="12" type="sldNum"/>
          </p:nvPr>
        </p:nvSpPr>
        <p:spPr>
          <a:xfrm>
            <a:off x="8595300" y="4891597"/>
            <a:ext cx="548700" cy="252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605"/>
              <a:buFont typeface="Arial"/>
              <a:buNone/>
            </a:pPr>
            <a:fld id="{00000000-1234-1234-1234-123412341234}" type="slidenum">
              <a:rPr lang="en"/>
              <a:t>‹#›</a:t>
            </a:fld>
            <a:endParaRPr/>
          </a:p>
        </p:txBody>
      </p:sp>
      <p:sp>
        <p:nvSpPr>
          <p:cNvPr id="443" name="Google Shape;443;p40"/>
          <p:cNvSpPr txBox="1"/>
          <p:nvPr/>
        </p:nvSpPr>
        <p:spPr>
          <a:xfrm>
            <a:off x="229950" y="1056600"/>
            <a:ext cx="4035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1"/>
                </a:solidFill>
                <a:latin typeface="Roboto"/>
                <a:ea typeface="Roboto"/>
                <a:cs typeface="Roboto"/>
                <a:sym typeface="Roboto"/>
              </a:rPr>
              <a:t>Game adoption and </a:t>
            </a:r>
            <a:r>
              <a:rPr b="1" lang="en" sz="1300">
                <a:solidFill>
                  <a:schemeClr val="accent1"/>
                </a:solidFill>
                <a:latin typeface="Roboto"/>
                <a:ea typeface="Roboto"/>
                <a:cs typeface="Roboto"/>
                <a:sym typeface="Roboto"/>
              </a:rPr>
              <a:t>diffusion models</a:t>
            </a:r>
            <a:endParaRPr b="1" sz="1300">
              <a:solidFill>
                <a:schemeClr val="accent1"/>
              </a:solidFill>
              <a:latin typeface="Roboto"/>
              <a:ea typeface="Roboto"/>
              <a:cs typeface="Roboto"/>
              <a:sym typeface="Roboto"/>
            </a:endParaRPr>
          </a:p>
        </p:txBody>
      </p:sp>
      <p:grpSp>
        <p:nvGrpSpPr>
          <p:cNvPr id="444" name="Google Shape;444;p40"/>
          <p:cNvGrpSpPr/>
          <p:nvPr/>
        </p:nvGrpSpPr>
        <p:grpSpPr>
          <a:xfrm>
            <a:off x="502775" y="1574750"/>
            <a:ext cx="3630375" cy="1771225"/>
            <a:chOff x="502775" y="1574750"/>
            <a:chExt cx="3630375" cy="1771225"/>
          </a:xfrm>
        </p:grpSpPr>
        <p:sp>
          <p:nvSpPr>
            <p:cNvPr id="445" name="Google Shape;445;p40"/>
            <p:cNvSpPr txBox="1"/>
            <p:nvPr/>
          </p:nvSpPr>
          <p:spPr>
            <a:xfrm>
              <a:off x="673550" y="1922175"/>
              <a:ext cx="3459600" cy="1423800"/>
            </a:xfrm>
            <a:prstGeom prst="rect">
              <a:avLst/>
            </a:prstGeom>
            <a:noFill/>
            <a:ln>
              <a:noFill/>
            </a:ln>
          </p:spPr>
          <p:txBody>
            <a:bodyPr anchorCtr="0" anchor="t" bIns="34275" lIns="68575" spcFirstLastPara="1" rIns="68575" wrap="square" tIns="34275">
              <a:spAutoFit/>
            </a:bodyPr>
            <a:lstStyle/>
            <a:p>
              <a:pPr indent="-304800" lvl="0" marL="285750" marR="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Investments in </a:t>
              </a:r>
              <a:r>
                <a:rPr b="1" lang="en" sz="1200">
                  <a:solidFill>
                    <a:schemeClr val="dk1"/>
                  </a:solidFill>
                  <a:latin typeface="Calibri"/>
                  <a:ea typeface="Calibri"/>
                  <a:cs typeface="Calibri"/>
                  <a:sym typeface="Calibri"/>
                </a:rPr>
                <a:t>sales and marketing account for over 20% of Operational costs</a:t>
              </a:r>
              <a:r>
                <a:rPr lang="en" sz="1200">
                  <a:solidFill>
                    <a:schemeClr val="dk1"/>
                  </a:solidFill>
                  <a:latin typeface="Calibri"/>
                  <a:ea typeface="Calibri"/>
                  <a:cs typeface="Calibri"/>
                  <a:sym typeface="Calibri"/>
                </a:rPr>
                <a:t> for game developers and publishers. </a:t>
              </a:r>
              <a:endParaRPr sz="1200">
                <a:solidFill>
                  <a:schemeClr val="dk1"/>
                </a:solidFill>
                <a:latin typeface="Calibri"/>
                <a:ea typeface="Calibri"/>
                <a:cs typeface="Calibri"/>
                <a:sym typeface="Calibri"/>
              </a:endParaRPr>
            </a:p>
            <a:p>
              <a:pPr indent="-317500" lvl="0" marL="285750" marR="0" rtl="0" algn="l">
                <a:spcBef>
                  <a:spcPts val="0"/>
                </a:spcBef>
                <a:spcAft>
                  <a:spcPts val="0"/>
                </a:spcAft>
                <a:buClr>
                  <a:schemeClr val="dk1"/>
                </a:buClr>
                <a:buSzPts val="1400"/>
                <a:buFont typeface="Calibri"/>
                <a:buChar char="●"/>
              </a:pPr>
              <a:r>
                <a:rPr lang="en" sz="1200">
                  <a:solidFill>
                    <a:schemeClr val="dk1"/>
                  </a:solidFill>
                  <a:latin typeface="Calibri"/>
                  <a:ea typeface="Calibri"/>
                  <a:cs typeface="Calibri"/>
                  <a:sym typeface="Calibri"/>
                </a:rPr>
                <a:t>The largest operational cost is </a:t>
              </a:r>
              <a:r>
                <a:rPr b="1" lang="en" sz="1200">
                  <a:solidFill>
                    <a:schemeClr val="dk1"/>
                  </a:solidFill>
                  <a:latin typeface="Calibri"/>
                  <a:ea typeface="Calibri"/>
                  <a:cs typeface="Calibri"/>
                  <a:sym typeface="Calibri"/>
                </a:rPr>
                <a:t>game development</a:t>
              </a:r>
              <a:r>
                <a:rPr lang="en" sz="1200">
                  <a:solidFill>
                    <a:schemeClr val="dk1"/>
                  </a:solidFill>
                  <a:latin typeface="Calibri"/>
                  <a:ea typeface="Calibri"/>
                  <a:cs typeface="Calibri"/>
                  <a:sym typeface="Calibri"/>
                </a:rPr>
                <a:t> and multiproduct game studios need to decide which games to invest way before they understand their potential return.</a:t>
              </a:r>
              <a:r>
                <a:rPr lang="en">
                  <a:solidFill>
                    <a:schemeClr val="dk1"/>
                  </a:solidFill>
                  <a:latin typeface="Calibri"/>
                  <a:ea typeface="Calibri"/>
                  <a:cs typeface="Calibri"/>
                  <a:sym typeface="Calibri"/>
                </a:rPr>
                <a:t> </a:t>
              </a:r>
              <a:endParaRPr sz="1100"/>
            </a:p>
          </p:txBody>
        </p:sp>
        <p:sp>
          <p:nvSpPr>
            <p:cNvPr id="446" name="Google Shape;446;p40"/>
            <p:cNvSpPr txBox="1"/>
            <p:nvPr/>
          </p:nvSpPr>
          <p:spPr>
            <a:xfrm>
              <a:off x="502775" y="1574750"/>
              <a:ext cx="2801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1"/>
                  </a:solidFill>
                  <a:latin typeface="Roboto"/>
                  <a:ea typeface="Roboto"/>
                  <a:cs typeface="Roboto"/>
                  <a:sym typeface="Roboto"/>
                </a:rPr>
                <a:t>Uncertain returns</a:t>
              </a:r>
              <a:endParaRPr b="1" sz="1300">
                <a:solidFill>
                  <a:schemeClr val="accent1"/>
                </a:solidFill>
                <a:latin typeface="Roboto"/>
                <a:ea typeface="Roboto"/>
                <a:cs typeface="Roboto"/>
                <a:sym typeface="Roboto"/>
              </a:endParaRPr>
            </a:p>
          </p:txBody>
        </p:sp>
        <p:cxnSp>
          <p:nvCxnSpPr>
            <p:cNvPr id="447" name="Google Shape;447;p40"/>
            <p:cNvCxnSpPr/>
            <p:nvPr/>
          </p:nvCxnSpPr>
          <p:spPr>
            <a:xfrm flipH="1" rot="10800000">
              <a:off x="2028325" y="1775575"/>
              <a:ext cx="2104800" cy="7800"/>
            </a:xfrm>
            <a:prstGeom prst="straightConnector1">
              <a:avLst/>
            </a:prstGeom>
            <a:noFill/>
            <a:ln cap="flat" cmpd="sng" w="9525">
              <a:solidFill>
                <a:schemeClr val="accent2"/>
              </a:solidFill>
              <a:prstDash val="solid"/>
              <a:round/>
              <a:headEnd len="med" w="med" type="none"/>
              <a:tailEnd len="med" w="med" type="none"/>
            </a:ln>
          </p:spPr>
        </p:cxnSp>
      </p:grpSp>
      <p:grpSp>
        <p:nvGrpSpPr>
          <p:cNvPr id="448" name="Google Shape;448;p40"/>
          <p:cNvGrpSpPr/>
          <p:nvPr/>
        </p:nvGrpSpPr>
        <p:grpSpPr>
          <a:xfrm>
            <a:off x="502775" y="3327350"/>
            <a:ext cx="3630300" cy="1116900"/>
            <a:chOff x="502775" y="3327350"/>
            <a:chExt cx="3630300" cy="1116900"/>
          </a:xfrm>
        </p:grpSpPr>
        <p:sp>
          <p:nvSpPr>
            <p:cNvPr id="449" name="Google Shape;449;p40"/>
            <p:cNvSpPr txBox="1"/>
            <p:nvPr/>
          </p:nvSpPr>
          <p:spPr>
            <a:xfrm>
              <a:off x="502775" y="3636050"/>
              <a:ext cx="3630300" cy="808200"/>
            </a:xfrm>
            <a:prstGeom prst="rect">
              <a:avLst/>
            </a:prstGeom>
            <a:noFill/>
            <a:ln>
              <a:noFill/>
            </a:ln>
          </p:spPr>
          <p:txBody>
            <a:bodyPr anchorCtr="0" anchor="t" bIns="34275" lIns="68575" spcFirstLastPara="1" rIns="68575" wrap="square" tIns="34275">
              <a:spAutoFit/>
            </a:bodyPr>
            <a:lstStyle/>
            <a:p>
              <a:pPr indent="-304800" lvl="0" marL="457200" marR="0" rtl="0" algn="l">
                <a:spcBef>
                  <a:spcPts val="0"/>
                </a:spcBef>
                <a:spcAft>
                  <a:spcPts val="0"/>
                </a:spcAft>
                <a:buClr>
                  <a:schemeClr val="accent4"/>
                </a:buClr>
                <a:buSzPts val="1200"/>
                <a:buFont typeface="Calibri"/>
                <a:buChar char="●"/>
              </a:pPr>
              <a:r>
                <a:rPr lang="en" sz="1200">
                  <a:solidFill>
                    <a:schemeClr val="accent4"/>
                  </a:solidFill>
                  <a:latin typeface="Calibri"/>
                  <a:ea typeface="Calibri"/>
                  <a:cs typeface="Calibri"/>
                  <a:sym typeface="Calibri"/>
                </a:rPr>
                <a:t>Is there a </a:t>
              </a:r>
              <a:r>
                <a:rPr b="1" lang="en" sz="1200">
                  <a:solidFill>
                    <a:schemeClr val="accent4"/>
                  </a:solidFill>
                  <a:latin typeface="Calibri"/>
                  <a:ea typeface="Calibri"/>
                  <a:cs typeface="Calibri"/>
                  <a:sym typeface="Calibri"/>
                </a:rPr>
                <a:t>common growth profile</a:t>
              </a:r>
              <a:r>
                <a:rPr lang="en" sz="1200">
                  <a:solidFill>
                    <a:schemeClr val="accent4"/>
                  </a:solidFill>
                  <a:latin typeface="Calibri"/>
                  <a:ea typeface="Calibri"/>
                  <a:cs typeface="Calibri"/>
                  <a:sym typeface="Calibri"/>
                </a:rPr>
                <a:t>?</a:t>
              </a:r>
              <a:endParaRPr sz="1200">
                <a:solidFill>
                  <a:schemeClr val="accent4"/>
                </a:solidFill>
                <a:latin typeface="Calibri"/>
                <a:ea typeface="Calibri"/>
                <a:cs typeface="Calibri"/>
                <a:sym typeface="Calibri"/>
              </a:endParaRPr>
            </a:p>
            <a:p>
              <a:pPr indent="-304800" lvl="0" marL="457200" marR="0" rtl="0" algn="l">
                <a:spcBef>
                  <a:spcPts val="0"/>
                </a:spcBef>
                <a:spcAft>
                  <a:spcPts val="0"/>
                </a:spcAft>
                <a:buClr>
                  <a:schemeClr val="accent4"/>
                </a:buClr>
                <a:buSzPts val="1200"/>
                <a:buFont typeface="Calibri"/>
                <a:buChar char="●"/>
              </a:pPr>
              <a:r>
                <a:rPr lang="en" sz="1200">
                  <a:solidFill>
                    <a:schemeClr val="accent4"/>
                  </a:solidFill>
                  <a:latin typeface="Calibri"/>
                  <a:ea typeface="Calibri"/>
                  <a:cs typeface="Calibri"/>
                  <a:sym typeface="Calibri"/>
                </a:rPr>
                <a:t>Do </a:t>
              </a:r>
              <a:r>
                <a:rPr b="1" lang="en" sz="1200">
                  <a:solidFill>
                    <a:schemeClr val="accent4"/>
                  </a:solidFill>
                  <a:latin typeface="Calibri"/>
                  <a:ea typeface="Calibri"/>
                  <a:cs typeface="Calibri"/>
                  <a:sym typeface="Calibri"/>
                </a:rPr>
                <a:t>large games grow faster</a:t>
              </a:r>
              <a:r>
                <a:rPr lang="en" sz="1200">
                  <a:solidFill>
                    <a:schemeClr val="accent4"/>
                  </a:solidFill>
                  <a:latin typeface="Calibri"/>
                  <a:ea typeface="Calibri"/>
                  <a:cs typeface="Calibri"/>
                  <a:sym typeface="Calibri"/>
                </a:rPr>
                <a:t> than smaller ones? (i.e. do scale matter?</a:t>
              </a:r>
              <a:endParaRPr sz="1200">
                <a:solidFill>
                  <a:schemeClr val="accent4"/>
                </a:solidFill>
                <a:latin typeface="Calibri"/>
                <a:ea typeface="Calibri"/>
                <a:cs typeface="Calibri"/>
                <a:sym typeface="Calibri"/>
              </a:endParaRPr>
            </a:p>
            <a:p>
              <a:pPr indent="-304800" lvl="0" marL="457200" marR="0" rtl="0" algn="l">
                <a:spcBef>
                  <a:spcPts val="0"/>
                </a:spcBef>
                <a:spcAft>
                  <a:spcPts val="0"/>
                </a:spcAft>
                <a:buClr>
                  <a:schemeClr val="accent4"/>
                </a:buClr>
                <a:buSzPts val="1200"/>
                <a:buFont typeface="Calibri"/>
                <a:buChar char="●"/>
              </a:pPr>
              <a:r>
                <a:rPr lang="en" sz="1200">
                  <a:solidFill>
                    <a:schemeClr val="accent4"/>
                  </a:solidFill>
                  <a:latin typeface="Calibri"/>
                  <a:ea typeface="Calibri"/>
                  <a:cs typeface="Calibri"/>
                  <a:sym typeface="Calibri"/>
                </a:rPr>
                <a:t>Do some </a:t>
              </a:r>
              <a:r>
                <a:rPr b="1" lang="en" sz="1200">
                  <a:solidFill>
                    <a:schemeClr val="accent4"/>
                  </a:solidFill>
                  <a:latin typeface="Calibri"/>
                  <a:ea typeface="Calibri"/>
                  <a:cs typeface="Calibri"/>
                  <a:sym typeface="Calibri"/>
                </a:rPr>
                <a:t>games recover</a:t>
              </a:r>
              <a:r>
                <a:rPr lang="en" sz="1200">
                  <a:solidFill>
                    <a:schemeClr val="accent4"/>
                  </a:solidFill>
                  <a:latin typeface="Calibri"/>
                  <a:ea typeface="Calibri"/>
                  <a:cs typeface="Calibri"/>
                  <a:sym typeface="Calibri"/>
                </a:rPr>
                <a:t> from lack of grow?</a:t>
              </a:r>
              <a:endParaRPr sz="1100">
                <a:solidFill>
                  <a:schemeClr val="accent4"/>
                </a:solidFill>
              </a:endParaRPr>
            </a:p>
          </p:txBody>
        </p:sp>
        <p:sp>
          <p:nvSpPr>
            <p:cNvPr id="450" name="Google Shape;450;p40"/>
            <p:cNvSpPr txBox="1"/>
            <p:nvPr/>
          </p:nvSpPr>
          <p:spPr>
            <a:xfrm>
              <a:off x="502775" y="3327350"/>
              <a:ext cx="2801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4"/>
                  </a:solidFill>
                  <a:latin typeface="Roboto"/>
                  <a:ea typeface="Roboto"/>
                  <a:cs typeface="Roboto"/>
                  <a:sym typeface="Roboto"/>
                </a:rPr>
                <a:t>Key Growth Questions</a:t>
              </a:r>
              <a:endParaRPr b="1" sz="1300">
                <a:solidFill>
                  <a:schemeClr val="accent4"/>
                </a:solidFill>
                <a:latin typeface="Roboto"/>
                <a:ea typeface="Roboto"/>
                <a:cs typeface="Roboto"/>
                <a:sym typeface="Roboto"/>
              </a:endParaRPr>
            </a:p>
          </p:txBody>
        </p:sp>
        <p:cxnSp>
          <p:nvCxnSpPr>
            <p:cNvPr id="451" name="Google Shape;451;p40"/>
            <p:cNvCxnSpPr/>
            <p:nvPr/>
          </p:nvCxnSpPr>
          <p:spPr>
            <a:xfrm flipH="1" rot="10800000">
              <a:off x="2388050" y="3528700"/>
              <a:ext cx="1711200" cy="14100"/>
            </a:xfrm>
            <a:prstGeom prst="straightConnector1">
              <a:avLst/>
            </a:prstGeom>
            <a:noFill/>
            <a:ln cap="flat" cmpd="sng" w="9525">
              <a:solidFill>
                <a:schemeClr val="accent4"/>
              </a:solidFill>
              <a:prstDash val="solid"/>
              <a:round/>
              <a:headEnd len="med" w="med" type="none"/>
              <a:tailEnd len="med" w="med" type="none"/>
            </a:ln>
          </p:spPr>
        </p:cxnSp>
      </p:grpSp>
      <p:grpSp>
        <p:nvGrpSpPr>
          <p:cNvPr id="452" name="Google Shape;452;p40"/>
          <p:cNvGrpSpPr/>
          <p:nvPr/>
        </p:nvGrpSpPr>
        <p:grpSpPr>
          <a:xfrm>
            <a:off x="4834525" y="1119600"/>
            <a:ext cx="4035604" cy="3522809"/>
            <a:chOff x="4834525" y="1119600"/>
            <a:chExt cx="4035604" cy="3522809"/>
          </a:xfrm>
        </p:grpSpPr>
        <p:grpSp>
          <p:nvGrpSpPr>
            <p:cNvPr id="453" name="Google Shape;453;p40"/>
            <p:cNvGrpSpPr/>
            <p:nvPr/>
          </p:nvGrpSpPr>
          <p:grpSpPr>
            <a:xfrm>
              <a:off x="4834529" y="1504500"/>
              <a:ext cx="4035600" cy="3137909"/>
              <a:chOff x="311679" y="1420975"/>
              <a:chExt cx="4035600" cy="3137909"/>
            </a:xfrm>
          </p:grpSpPr>
          <p:sp>
            <p:nvSpPr>
              <p:cNvPr id="454" name="Google Shape;454;p40"/>
              <p:cNvSpPr/>
              <p:nvPr/>
            </p:nvSpPr>
            <p:spPr>
              <a:xfrm>
                <a:off x="311679" y="1472184"/>
                <a:ext cx="4035600" cy="30867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0"/>
              <p:cNvSpPr/>
              <p:nvPr/>
            </p:nvSpPr>
            <p:spPr>
              <a:xfrm>
                <a:off x="311679" y="1420975"/>
                <a:ext cx="2176500" cy="45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40"/>
            <p:cNvSpPr txBox="1"/>
            <p:nvPr/>
          </p:nvSpPr>
          <p:spPr>
            <a:xfrm>
              <a:off x="4834525" y="1119600"/>
              <a:ext cx="4035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1"/>
                  </a:solidFill>
                  <a:latin typeface="Roboto"/>
                  <a:ea typeface="Roboto"/>
                  <a:cs typeface="Roboto"/>
                  <a:sym typeface="Roboto"/>
                </a:rPr>
                <a:t>Methods and Tools</a:t>
              </a:r>
              <a:endParaRPr b="1" sz="1300">
                <a:solidFill>
                  <a:schemeClr val="accent1"/>
                </a:solidFill>
                <a:latin typeface="Roboto"/>
                <a:ea typeface="Roboto"/>
                <a:cs typeface="Roboto"/>
                <a:sym typeface="Roboto"/>
              </a:endParaRPr>
            </a:p>
          </p:txBody>
        </p:sp>
        <p:sp>
          <p:nvSpPr>
            <p:cNvPr id="457" name="Google Shape;457;p40"/>
            <p:cNvSpPr txBox="1"/>
            <p:nvPr/>
          </p:nvSpPr>
          <p:spPr>
            <a:xfrm>
              <a:off x="5122525" y="1775575"/>
              <a:ext cx="3459600" cy="2347200"/>
            </a:xfrm>
            <a:prstGeom prst="rect">
              <a:avLst/>
            </a:prstGeom>
            <a:noFill/>
            <a:ln>
              <a:noFill/>
            </a:ln>
          </p:spPr>
          <p:txBody>
            <a:bodyPr anchorCtr="0" anchor="t" bIns="34275" lIns="68575" spcFirstLastPara="1" rIns="68575" wrap="square" tIns="34275">
              <a:spAutoFit/>
            </a:bodyPr>
            <a:lstStyle/>
            <a:p>
              <a:pPr indent="-304800" lvl="0" marL="285750" marR="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Data file included </a:t>
              </a:r>
              <a:r>
                <a:rPr b="1" lang="en" sz="1200">
                  <a:solidFill>
                    <a:schemeClr val="dk1"/>
                  </a:solidFill>
                  <a:latin typeface="Calibri"/>
                  <a:ea typeface="Calibri"/>
                  <a:cs typeface="Calibri"/>
                  <a:sym typeface="Calibri"/>
                </a:rPr>
                <a:t>data scraped from Steam</a:t>
              </a:r>
              <a:r>
                <a:rPr lang="en" sz="1200">
                  <a:solidFill>
                    <a:schemeClr val="dk1"/>
                  </a:solidFill>
                  <a:latin typeface="Calibri"/>
                  <a:ea typeface="Calibri"/>
                  <a:cs typeface="Calibri"/>
                  <a:sym typeface="Calibri"/>
                </a:rPr>
                <a:t> (a game streaming platform) and sourced from Kaggle</a:t>
              </a:r>
              <a:endParaRPr sz="1200">
                <a:solidFill>
                  <a:schemeClr val="dk1"/>
                </a:solidFill>
                <a:latin typeface="Calibri"/>
                <a:ea typeface="Calibri"/>
                <a:cs typeface="Calibri"/>
                <a:sym typeface="Calibri"/>
              </a:endParaRPr>
            </a:p>
            <a:p>
              <a:pPr indent="-304800" lvl="0" marL="285750" marR="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The study reviewed </a:t>
              </a:r>
              <a:r>
                <a:rPr b="1" lang="en" sz="1200">
                  <a:solidFill>
                    <a:schemeClr val="dk1"/>
                  </a:solidFill>
                  <a:latin typeface="Calibri"/>
                  <a:ea typeface="Calibri"/>
                  <a:cs typeface="Calibri"/>
                  <a:sym typeface="Calibri"/>
                </a:rPr>
                <a:t>767 distinct games</a:t>
              </a:r>
              <a:r>
                <a:rPr lang="en" sz="1200">
                  <a:solidFill>
                    <a:schemeClr val="dk1"/>
                  </a:solidFill>
                  <a:latin typeface="Calibri"/>
                  <a:ea typeface="Calibri"/>
                  <a:cs typeface="Calibri"/>
                  <a:sym typeface="Calibri"/>
                </a:rPr>
                <a:t> over their </a:t>
              </a:r>
              <a:r>
                <a:rPr b="1" lang="en" sz="1200">
                  <a:solidFill>
                    <a:schemeClr val="dk1"/>
                  </a:solidFill>
                  <a:latin typeface="Calibri"/>
                  <a:ea typeface="Calibri"/>
                  <a:cs typeface="Calibri"/>
                  <a:sym typeface="Calibri"/>
                </a:rPr>
                <a:t>first 60 months </a:t>
              </a:r>
              <a:r>
                <a:rPr lang="en" sz="1200">
                  <a:solidFill>
                    <a:schemeClr val="dk1"/>
                  </a:solidFill>
                  <a:latin typeface="Calibri"/>
                  <a:ea typeface="Calibri"/>
                  <a:cs typeface="Calibri"/>
                  <a:sym typeface="Calibri"/>
                </a:rPr>
                <a:t>(5 years) of operation.</a:t>
              </a:r>
              <a:endParaRPr sz="1200">
                <a:solidFill>
                  <a:schemeClr val="dk1"/>
                </a:solidFill>
                <a:latin typeface="Calibri"/>
                <a:ea typeface="Calibri"/>
                <a:cs typeface="Calibri"/>
                <a:sym typeface="Calibri"/>
              </a:endParaRPr>
            </a:p>
            <a:p>
              <a:pPr indent="-304800" lvl="0" marL="285750" marR="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Variables studied included monthly average users and </a:t>
              </a:r>
              <a:r>
                <a:rPr b="1" lang="en" sz="1200">
                  <a:solidFill>
                    <a:schemeClr val="dk1"/>
                  </a:solidFill>
                  <a:latin typeface="Calibri"/>
                  <a:ea typeface="Calibri"/>
                  <a:cs typeface="Calibri"/>
                  <a:sym typeface="Calibri"/>
                </a:rPr>
                <a:t>size categorization</a:t>
              </a:r>
              <a:r>
                <a:rPr lang="en" sz="1200">
                  <a:solidFill>
                    <a:schemeClr val="dk1"/>
                  </a:solidFill>
                  <a:latin typeface="Calibri"/>
                  <a:ea typeface="Calibri"/>
                  <a:cs typeface="Calibri"/>
                  <a:sym typeface="Calibri"/>
                </a:rPr>
                <a:t> on XS, S, M, L, XL. </a:t>
              </a:r>
              <a:endParaRPr sz="1200">
                <a:solidFill>
                  <a:schemeClr val="dk1"/>
                </a:solidFill>
                <a:latin typeface="Calibri"/>
                <a:ea typeface="Calibri"/>
                <a:cs typeface="Calibri"/>
                <a:sym typeface="Calibri"/>
              </a:endParaRPr>
            </a:p>
            <a:p>
              <a:pPr indent="-317500" lvl="0" marL="285750" marR="0" rtl="0" algn="l">
                <a:spcBef>
                  <a:spcPts val="0"/>
                </a:spcBef>
                <a:spcAft>
                  <a:spcPts val="0"/>
                </a:spcAft>
                <a:buClr>
                  <a:schemeClr val="dk1"/>
                </a:buClr>
                <a:buSzPts val="1400"/>
                <a:buFont typeface="Calibri"/>
                <a:buChar char="●"/>
              </a:pPr>
              <a:r>
                <a:rPr lang="en" sz="1200">
                  <a:solidFill>
                    <a:schemeClr val="dk1"/>
                  </a:solidFill>
                  <a:latin typeface="Calibri"/>
                  <a:ea typeface="Calibri"/>
                  <a:cs typeface="Calibri"/>
                  <a:sym typeface="Calibri"/>
                </a:rPr>
                <a:t>The </a:t>
              </a:r>
              <a:r>
                <a:rPr b="1" lang="en" sz="1200">
                  <a:solidFill>
                    <a:schemeClr val="dk1"/>
                  </a:solidFill>
                  <a:latin typeface="Calibri"/>
                  <a:ea typeface="Calibri"/>
                  <a:cs typeface="Calibri"/>
                  <a:sym typeface="Calibri"/>
                </a:rPr>
                <a:t>monthly average users variable was normalized.</a:t>
              </a:r>
              <a:endParaRPr sz="1200">
                <a:solidFill>
                  <a:schemeClr val="dk1"/>
                </a:solidFill>
                <a:latin typeface="Calibri"/>
                <a:ea typeface="Calibri"/>
                <a:cs typeface="Calibri"/>
                <a:sym typeface="Calibri"/>
              </a:endParaRPr>
            </a:p>
            <a:p>
              <a:pPr indent="-317500" lvl="0" marL="285750" marR="0" rtl="0" algn="l">
                <a:spcBef>
                  <a:spcPts val="0"/>
                </a:spcBef>
                <a:spcAft>
                  <a:spcPts val="0"/>
                </a:spcAft>
                <a:buClr>
                  <a:schemeClr val="dk1"/>
                </a:buClr>
                <a:buSzPts val="1400"/>
                <a:buFont typeface="Calibri"/>
                <a:buChar char="●"/>
              </a:pPr>
              <a:r>
                <a:rPr lang="en" sz="1200">
                  <a:solidFill>
                    <a:schemeClr val="dk1"/>
                  </a:solidFill>
                  <a:latin typeface="Calibri"/>
                  <a:ea typeface="Calibri"/>
                  <a:cs typeface="Calibri"/>
                  <a:sym typeface="Calibri"/>
                </a:rPr>
                <a:t>Our team used the </a:t>
              </a:r>
              <a:r>
                <a:rPr b="1" lang="en" sz="1200">
                  <a:solidFill>
                    <a:schemeClr val="dk1"/>
                  </a:solidFill>
                  <a:latin typeface="Calibri"/>
                  <a:ea typeface="Calibri"/>
                  <a:cs typeface="Calibri"/>
                  <a:sym typeface="Calibri"/>
                </a:rPr>
                <a:t>k-means classification method</a:t>
              </a:r>
              <a:r>
                <a:rPr lang="en" sz="1200">
                  <a:solidFill>
                    <a:schemeClr val="dk1"/>
                  </a:solidFill>
                  <a:latin typeface="Calibri"/>
                  <a:ea typeface="Calibri"/>
                  <a:cs typeface="Calibri"/>
                  <a:sym typeface="Calibri"/>
                </a:rPr>
                <a:t> to group growth profiles for all 767 distinct games. </a:t>
              </a:r>
              <a:endParaRPr sz="1100"/>
            </a:p>
          </p:txBody>
        </p:sp>
      </p:gr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444"/>
                                        </p:tgtEl>
                                        <p:attrNameLst>
                                          <p:attrName>style.visibility</p:attrName>
                                        </p:attrNameLst>
                                      </p:cBhvr>
                                      <p:to>
                                        <p:strVal val="visible"/>
                                      </p:to>
                                    </p:set>
                                    <p:anim calcmode="lin" valueType="num">
                                      <p:cBhvr additive="base">
                                        <p:cTn dur="2500"/>
                                        <p:tgtEl>
                                          <p:spTgt spid="44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48"/>
                                        </p:tgtEl>
                                        <p:attrNameLst>
                                          <p:attrName>style.visibility</p:attrName>
                                        </p:attrNameLst>
                                      </p:cBhvr>
                                      <p:to>
                                        <p:strVal val="visible"/>
                                      </p:to>
                                    </p:set>
                                    <p:anim calcmode="lin" valueType="num">
                                      <p:cBhvr additive="base">
                                        <p:cTn dur="1000"/>
                                        <p:tgtEl>
                                          <p:spTgt spid="44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52"/>
                                        </p:tgtEl>
                                        <p:attrNameLst>
                                          <p:attrName>style.visibility</p:attrName>
                                        </p:attrNameLst>
                                      </p:cBhvr>
                                      <p:to>
                                        <p:strVal val="visible"/>
                                      </p:to>
                                    </p:set>
                                    <p:anim calcmode="lin" valueType="num">
                                      <p:cBhvr additive="base">
                                        <p:cTn dur="1000"/>
                                        <p:tgtEl>
                                          <p:spTgt spid="45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1"/>
          <p:cNvSpPr txBox="1"/>
          <p:nvPr>
            <p:ph idx="12" type="sldNum"/>
          </p:nvPr>
        </p:nvSpPr>
        <p:spPr>
          <a:xfrm>
            <a:off x="8595300" y="4891597"/>
            <a:ext cx="548700" cy="252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605"/>
              <a:buFont typeface="Arial"/>
              <a:buNone/>
            </a:pPr>
            <a:fld id="{00000000-1234-1234-1234-123412341234}" type="slidenum">
              <a:rPr lang="en"/>
              <a:t>‹#›</a:t>
            </a:fld>
            <a:endParaRPr/>
          </a:p>
        </p:txBody>
      </p:sp>
      <p:sp>
        <p:nvSpPr>
          <p:cNvPr id="463" name="Google Shape;463;p41"/>
          <p:cNvSpPr txBox="1"/>
          <p:nvPr>
            <p:ph type="title"/>
          </p:nvPr>
        </p:nvSpPr>
        <p:spPr>
          <a:xfrm>
            <a:off x="311700" y="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There are seven distincts groups of games</a:t>
            </a:r>
            <a:endParaRPr/>
          </a:p>
        </p:txBody>
      </p:sp>
      <p:pic>
        <p:nvPicPr>
          <p:cNvPr id="464" name="Google Shape;464;p41"/>
          <p:cNvPicPr preferRelativeResize="0"/>
          <p:nvPr/>
        </p:nvPicPr>
        <p:blipFill rotWithShape="1">
          <a:blip r:embed="rId3">
            <a:alphaModFix/>
          </a:blip>
          <a:srcRect b="2409" l="0" r="0" t="6656"/>
          <a:stretch/>
        </p:blipFill>
        <p:spPr>
          <a:xfrm>
            <a:off x="0" y="607800"/>
            <a:ext cx="9144000" cy="4283800"/>
          </a:xfrm>
          <a:prstGeom prst="rect">
            <a:avLst/>
          </a:prstGeom>
          <a:noFill/>
          <a:ln>
            <a:noFill/>
          </a:ln>
        </p:spPr>
      </p:pic>
      <p:pic>
        <p:nvPicPr>
          <p:cNvPr id="465" name="Google Shape;465;p41"/>
          <p:cNvPicPr preferRelativeResize="0"/>
          <p:nvPr/>
        </p:nvPicPr>
        <p:blipFill>
          <a:blip r:embed="rId4">
            <a:alphaModFix/>
          </a:blip>
          <a:stretch>
            <a:fillRect/>
          </a:stretch>
        </p:blipFill>
        <p:spPr>
          <a:xfrm>
            <a:off x="7074882" y="742900"/>
            <a:ext cx="1713649" cy="1419550"/>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2"/>
          <p:cNvSpPr txBox="1"/>
          <p:nvPr>
            <p:ph idx="12" type="sldNum"/>
          </p:nvPr>
        </p:nvSpPr>
        <p:spPr>
          <a:xfrm>
            <a:off x="8595300" y="4891597"/>
            <a:ext cx="548700" cy="252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605"/>
              <a:buFont typeface="Arial"/>
              <a:buNone/>
            </a:pPr>
            <a:fld id="{00000000-1234-1234-1234-123412341234}" type="slidenum">
              <a:rPr lang="en"/>
              <a:t>‹#›</a:t>
            </a:fld>
            <a:endParaRPr/>
          </a:p>
        </p:txBody>
      </p:sp>
      <p:sp>
        <p:nvSpPr>
          <p:cNvPr id="471" name="Google Shape;471;p42"/>
          <p:cNvSpPr txBox="1"/>
          <p:nvPr>
            <p:ph type="title"/>
          </p:nvPr>
        </p:nvSpPr>
        <p:spPr>
          <a:xfrm>
            <a:off x="311700" y="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There are seven distincts groups of games</a:t>
            </a:r>
            <a:endParaRPr/>
          </a:p>
        </p:txBody>
      </p:sp>
      <p:pic>
        <p:nvPicPr>
          <p:cNvPr id="472" name="Google Shape;472;p42"/>
          <p:cNvPicPr preferRelativeResize="0"/>
          <p:nvPr/>
        </p:nvPicPr>
        <p:blipFill rotWithShape="1">
          <a:blip r:embed="rId3">
            <a:alphaModFix/>
          </a:blip>
          <a:srcRect b="11521" l="52577" r="3406" t="34538"/>
          <a:stretch/>
        </p:blipFill>
        <p:spPr>
          <a:xfrm>
            <a:off x="0" y="607800"/>
            <a:ext cx="6037475" cy="3811725"/>
          </a:xfrm>
          <a:prstGeom prst="rect">
            <a:avLst/>
          </a:prstGeom>
          <a:noFill/>
          <a:ln>
            <a:noFill/>
          </a:ln>
        </p:spPr>
      </p:pic>
      <p:pic>
        <p:nvPicPr>
          <p:cNvPr id="473" name="Google Shape;473;p42"/>
          <p:cNvPicPr preferRelativeResize="0"/>
          <p:nvPr/>
        </p:nvPicPr>
        <p:blipFill>
          <a:blip r:embed="rId4">
            <a:alphaModFix/>
          </a:blip>
          <a:stretch>
            <a:fillRect/>
          </a:stretch>
        </p:blipFill>
        <p:spPr>
          <a:xfrm>
            <a:off x="5407275" y="778875"/>
            <a:ext cx="2357599" cy="1762683"/>
          </a:xfrm>
          <a:prstGeom prst="rect">
            <a:avLst/>
          </a:prstGeom>
          <a:noFill/>
          <a:ln>
            <a:noFill/>
          </a:ln>
        </p:spPr>
      </p:pic>
      <p:pic>
        <p:nvPicPr>
          <p:cNvPr id="474" name="Google Shape;474;p42"/>
          <p:cNvPicPr preferRelativeResize="0"/>
          <p:nvPr/>
        </p:nvPicPr>
        <p:blipFill>
          <a:blip r:embed="rId5">
            <a:alphaModFix/>
          </a:blip>
          <a:stretch>
            <a:fillRect/>
          </a:stretch>
        </p:blipFill>
        <p:spPr>
          <a:xfrm>
            <a:off x="7776482" y="1002425"/>
            <a:ext cx="474335" cy="497205"/>
          </a:xfrm>
          <a:prstGeom prst="rect">
            <a:avLst/>
          </a:prstGeom>
          <a:noFill/>
          <a:ln>
            <a:noFill/>
          </a:ln>
        </p:spPr>
      </p:pic>
      <p:pic>
        <p:nvPicPr>
          <p:cNvPr id="475" name="Google Shape;475;p42"/>
          <p:cNvPicPr preferRelativeResize="0"/>
          <p:nvPr/>
        </p:nvPicPr>
        <p:blipFill>
          <a:blip r:embed="rId6">
            <a:alphaModFix/>
          </a:blip>
          <a:stretch>
            <a:fillRect/>
          </a:stretch>
        </p:blipFill>
        <p:spPr>
          <a:xfrm>
            <a:off x="8336732" y="1598822"/>
            <a:ext cx="454938" cy="476872"/>
          </a:xfrm>
          <a:prstGeom prst="rect">
            <a:avLst/>
          </a:prstGeom>
          <a:noFill/>
          <a:ln>
            <a:noFill/>
          </a:ln>
        </p:spPr>
      </p:pic>
      <p:pic>
        <p:nvPicPr>
          <p:cNvPr id="476" name="Google Shape;476;p42"/>
          <p:cNvPicPr preferRelativeResize="0"/>
          <p:nvPr/>
        </p:nvPicPr>
        <p:blipFill>
          <a:blip r:embed="rId7">
            <a:alphaModFix/>
          </a:blip>
          <a:stretch>
            <a:fillRect/>
          </a:stretch>
        </p:blipFill>
        <p:spPr>
          <a:xfrm>
            <a:off x="7776486" y="1588640"/>
            <a:ext cx="474335" cy="497205"/>
          </a:xfrm>
          <a:prstGeom prst="rect">
            <a:avLst/>
          </a:prstGeom>
          <a:noFill/>
          <a:ln>
            <a:noFill/>
          </a:ln>
        </p:spPr>
      </p:pic>
      <p:pic>
        <p:nvPicPr>
          <p:cNvPr id="477" name="Google Shape;477;p42"/>
          <p:cNvPicPr preferRelativeResize="0"/>
          <p:nvPr/>
        </p:nvPicPr>
        <p:blipFill>
          <a:blip r:embed="rId8">
            <a:alphaModFix/>
          </a:blip>
          <a:stretch>
            <a:fillRect/>
          </a:stretch>
        </p:blipFill>
        <p:spPr>
          <a:xfrm>
            <a:off x="8327033" y="1002418"/>
            <a:ext cx="474335" cy="497205"/>
          </a:xfrm>
          <a:prstGeom prst="rect">
            <a:avLst/>
          </a:prstGeom>
          <a:noFill/>
          <a:ln>
            <a:noFill/>
          </a:ln>
        </p:spPr>
      </p:pic>
      <p:pic>
        <p:nvPicPr>
          <p:cNvPr id="478" name="Google Shape;478;p42"/>
          <p:cNvPicPr preferRelativeResize="0"/>
          <p:nvPr/>
        </p:nvPicPr>
        <p:blipFill>
          <a:blip r:embed="rId9">
            <a:alphaModFix/>
          </a:blip>
          <a:stretch>
            <a:fillRect/>
          </a:stretch>
        </p:blipFill>
        <p:spPr>
          <a:xfrm>
            <a:off x="4780662" y="3202486"/>
            <a:ext cx="2067600" cy="1643950"/>
          </a:xfrm>
          <a:prstGeom prst="rect">
            <a:avLst/>
          </a:prstGeom>
          <a:noFill/>
          <a:ln>
            <a:noFill/>
          </a:ln>
        </p:spPr>
      </p:pic>
      <p:pic>
        <p:nvPicPr>
          <p:cNvPr id="479" name="Google Shape;479;p42"/>
          <p:cNvPicPr preferRelativeResize="0"/>
          <p:nvPr/>
        </p:nvPicPr>
        <p:blipFill>
          <a:blip r:embed="rId10">
            <a:alphaModFix/>
          </a:blip>
          <a:stretch>
            <a:fillRect/>
          </a:stretch>
        </p:blipFill>
        <p:spPr>
          <a:xfrm>
            <a:off x="6956375" y="4014290"/>
            <a:ext cx="461994" cy="497205"/>
          </a:xfrm>
          <a:prstGeom prst="rect">
            <a:avLst/>
          </a:prstGeom>
          <a:noFill/>
          <a:ln>
            <a:noFill/>
          </a:ln>
        </p:spPr>
      </p:pic>
      <p:pic>
        <p:nvPicPr>
          <p:cNvPr id="480" name="Google Shape;480;p42"/>
          <p:cNvPicPr preferRelativeResize="0"/>
          <p:nvPr/>
        </p:nvPicPr>
        <p:blipFill>
          <a:blip r:embed="rId11">
            <a:alphaModFix/>
          </a:blip>
          <a:stretch>
            <a:fillRect/>
          </a:stretch>
        </p:blipFill>
        <p:spPr>
          <a:xfrm>
            <a:off x="6956378" y="3446649"/>
            <a:ext cx="461994" cy="497205"/>
          </a:xfrm>
          <a:prstGeom prst="rect">
            <a:avLst/>
          </a:prstGeom>
          <a:noFill/>
          <a:ln>
            <a:noFill/>
          </a:ln>
        </p:spPr>
      </p:pic>
      <p:pic>
        <p:nvPicPr>
          <p:cNvPr id="481" name="Google Shape;481;p42"/>
          <p:cNvPicPr preferRelativeResize="0"/>
          <p:nvPr/>
        </p:nvPicPr>
        <p:blipFill>
          <a:blip r:embed="rId12">
            <a:alphaModFix/>
          </a:blip>
          <a:stretch>
            <a:fillRect/>
          </a:stretch>
        </p:blipFill>
        <p:spPr>
          <a:xfrm>
            <a:off x="7526488" y="4014293"/>
            <a:ext cx="461994" cy="497205"/>
          </a:xfrm>
          <a:prstGeom prst="rect">
            <a:avLst/>
          </a:prstGeom>
          <a:noFill/>
          <a:ln>
            <a:noFill/>
          </a:ln>
        </p:spPr>
      </p:pic>
      <p:pic>
        <p:nvPicPr>
          <p:cNvPr id="482" name="Google Shape;482;p42"/>
          <p:cNvPicPr preferRelativeResize="0"/>
          <p:nvPr/>
        </p:nvPicPr>
        <p:blipFill>
          <a:blip r:embed="rId13">
            <a:alphaModFix/>
          </a:blip>
          <a:stretch>
            <a:fillRect/>
          </a:stretch>
        </p:blipFill>
        <p:spPr>
          <a:xfrm>
            <a:off x="7526488" y="3446652"/>
            <a:ext cx="461994" cy="497205"/>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43"/>
          <p:cNvSpPr txBox="1"/>
          <p:nvPr>
            <p:ph idx="12" type="sldNum"/>
          </p:nvPr>
        </p:nvSpPr>
        <p:spPr>
          <a:xfrm>
            <a:off x="8595300" y="4891597"/>
            <a:ext cx="548700" cy="252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605"/>
              <a:buFont typeface="Arial"/>
              <a:buNone/>
            </a:pPr>
            <a:fld id="{00000000-1234-1234-1234-123412341234}" type="slidenum">
              <a:rPr lang="en"/>
              <a:t>‹#›</a:t>
            </a:fld>
            <a:endParaRPr/>
          </a:p>
        </p:txBody>
      </p:sp>
      <p:sp>
        <p:nvSpPr>
          <p:cNvPr id="488" name="Google Shape;488;p43"/>
          <p:cNvSpPr txBox="1"/>
          <p:nvPr>
            <p:ph type="title"/>
          </p:nvPr>
        </p:nvSpPr>
        <p:spPr>
          <a:xfrm>
            <a:off x="311700" y="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There are seven distincts groups of games</a:t>
            </a:r>
            <a:endParaRPr/>
          </a:p>
        </p:txBody>
      </p:sp>
      <p:pic>
        <p:nvPicPr>
          <p:cNvPr id="489" name="Google Shape;489;p43"/>
          <p:cNvPicPr preferRelativeResize="0"/>
          <p:nvPr/>
        </p:nvPicPr>
        <p:blipFill rotWithShape="1">
          <a:blip r:embed="rId3">
            <a:alphaModFix/>
          </a:blip>
          <a:srcRect b="12706" l="9289" r="47424" t="38155"/>
          <a:stretch/>
        </p:blipFill>
        <p:spPr>
          <a:xfrm>
            <a:off x="2990525" y="607800"/>
            <a:ext cx="6153475" cy="3598800"/>
          </a:xfrm>
          <a:prstGeom prst="rect">
            <a:avLst/>
          </a:prstGeom>
          <a:noFill/>
          <a:ln>
            <a:noFill/>
          </a:ln>
        </p:spPr>
      </p:pic>
      <p:pic>
        <p:nvPicPr>
          <p:cNvPr id="490" name="Google Shape;490;p43"/>
          <p:cNvPicPr preferRelativeResize="0"/>
          <p:nvPr/>
        </p:nvPicPr>
        <p:blipFill>
          <a:blip r:embed="rId4">
            <a:alphaModFix/>
          </a:blip>
          <a:stretch>
            <a:fillRect/>
          </a:stretch>
        </p:blipFill>
        <p:spPr>
          <a:xfrm>
            <a:off x="3270678" y="2737945"/>
            <a:ext cx="510550" cy="497200"/>
          </a:xfrm>
          <a:prstGeom prst="rect">
            <a:avLst/>
          </a:prstGeom>
          <a:noFill/>
          <a:ln>
            <a:noFill/>
          </a:ln>
        </p:spPr>
      </p:pic>
      <p:pic>
        <p:nvPicPr>
          <p:cNvPr id="491" name="Google Shape;491;p43"/>
          <p:cNvPicPr preferRelativeResize="0"/>
          <p:nvPr/>
        </p:nvPicPr>
        <p:blipFill>
          <a:blip r:embed="rId5">
            <a:alphaModFix/>
          </a:blip>
          <a:stretch>
            <a:fillRect/>
          </a:stretch>
        </p:blipFill>
        <p:spPr>
          <a:xfrm>
            <a:off x="3270671" y="3859806"/>
            <a:ext cx="510550" cy="497228"/>
          </a:xfrm>
          <a:prstGeom prst="rect">
            <a:avLst/>
          </a:prstGeom>
          <a:noFill/>
          <a:ln>
            <a:noFill/>
          </a:ln>
        </p:spPr>
      </p:pic>
      <p:pic>
        <p:nvPicPr>
          <p:cNvPr id="492" name="Google Shape;492;p43"/>
          <p:cNvPicPr preferRelativeResize="0"/>
          <p:nvPr/>
        </p:nvPicPr>
        <p:blipFill>
          <a:blip r:embed="rId6">
            <a:alphaModFix/>
          </a:blip>
          <a:stretch>
            <a:fillRect/>
          </a:stretch>
        </p:blipFill>
        <p:spPr>
          <a:xfrm>
            <a:off x="3984704" y="3859815"/>
            <a:ext cx="510542" cy="497150"/>
          </a:xfrm>
          <a:prstGeom prst="rect">
            <a:avLst/>
          </a:prstGeom>
          <a:noFill/>
          <a:ln>
            <a:noFill/>
          </a:ln>
        </p:spPr>
      </p:pic>
      <p:pic>
        <p:nvPicPr>
          <p:cNvPr id="493" name="Google Shape;493;p43"/>
          <p:cNvPicPr preferRelativeResize="0"/>
          <p:nvPr/>
        </p:nvPicPr>
        <p:blipFill>
          <a:blip r:embed="rId7">
            <a:alphaModFix/>
          </a:blip>
          <a:stretch>
            <a:fillRect/>
          </a:stretch>
        </p:blipFill>
        <p:spPr>
          <a:xfrm>
            <a:off x="3984705" y="2737974"/>
            <a:ext cx="510550" cy="497143"/>
          </a:xfrm>
          <a:prstGeom prst="rect">
            <a:avLst/>
          </a:prstGeom>
          <a:noFill/>
          <a:ln>
            <a:noFill/>
          </a:ln>
        </p:spPr>
      </p:pic>
      <p:pic>
        <p:nvPicPr>
          <p:cNvPr id="494" name="Google Shape;494;p43"/>
          <p:cNvPicPr preferRelativeResize="0"/>
          <p:nvPr/>
        </p:nvPicPr>
        <p:blipFill>
          <a:blip r:embed="rId8">
            <a:alphaModFix/>
          </a:blip>
          <a:stretch>
            <a:fillRect/>
          </a:stretch>
        </p:blipFill>
        <p:spPr>
          <a:xfrm>
            <a:off x="3642950" y="3298899"/>
            <a:ext cx="510550" cy="497151"/>
          </a:xfrm>
          <a:prstGeom prst="rect">
            <a:avLst/>
          </a:prstGeom>
          <a:noFill/>
          <a:ln>
            <a:noFill/>
          </a:ln>
        </p:spPr>
      </p:pic>
      <p:pic>
        <p:nvPicPr>
          <p:cNvPr id="495" name="Google Shape;495;p43"/>
          <p:cNvPicPr preferRelativeResize="0"/>
          <p:nvPr/>
        </p:nvPicPr>
        <p:blipFill>
          <a:blip r:embed="rId9">
            <a:alphaModFix/>
          </a:blip>
          <a:stretch>
            <a:fillRect/>
          </a:stretch>
        </p:blipFill>
        <p:spPr>
          <a:xfrm>
            <a:off x="273050" y="2479963"/>
            <a:ext cx="2924761" cy="2186700"/>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44"/>
          <p:cNvSpPr txBox="1"/>
          <p:nvPr>
            <p:ph type="title"/>
          </p:nvPr>
        </p:nvSpPr>
        <p:spPr>
          <a:xfrm>
            <a:off x="311700" y="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There are 7 growth profiles that illustrate diffusion</a:t>
            </a:r>
            <a:endParaRPr/>
          </a:p>
        </p:txBody>
      </p:sp>
      <p:sp>
        <p:nvSpPr>
          <p:cNvPr id="501" name="Google Shape;501;p44"/>
          <p:cNvSpPr txBox="1"/>
          <p:nvPr>
            <p:ph idx="12" type="sldNum"/>
          </p:nvPr>
        </p:nvSpPr>
        <p:spPr>
          <a:xfrm>
            <a:off x="8595300" y="4891597"/>
            <a:ext cx="548700" cy="252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605"/>
              <a:buFont typeface="Arial"/>
              <a:buNone/>
            </a:pPr>
            <a:fld id="{00000000-1234-1234-1234-123412341234}" type="slidenum">
              <a:rPr lang="en"/>
              <a:t>‹#›</a:t>
            </a:fld>
            <a:endParaRPr/>
          </a:p>
        </p:txBody>
      </p:sp>
      <p:pic>
        <p:nvPicPr>
          <p:cNvPr id="502" name="Google Shape;502;p44"/>
          <p:cNvPicPr preferRelativeResize="0"/>
          <p:nvPr/>
        </p:nvPicPr>
        <p:blipFill>
          <a:blip r:embed="rId3">
            <a:alphaModFix/>
          </a:blip>
          <a:stretch>
            <a:fillRect/>
          </a:stretch>
        </p:blipFill>
        <p:spPr>
          <a:xfrm>
            <a:off x="1492525" y="607800"/>
            <a:ext cx="5861545" cy="4283768"/>
          </a:xfrm>
          <a:prstGeom prst="rect">
            <a:avLst/>
          </a:prstGeom>
          <a:noFill/>
          <a:ln>
            <a:noFill/>
          </a:ln>
        </p:spPr>
      </p:pic>
      <p:pic>
        <p:nvPicPr>
          <p:cNvPr id="503" name="Google Shape;503;p44"/>
          <p:cNvPicPr preferRelativeResize="0"/>
          <p:nvPr/>
        </p:nvPicPr>
        <p:blipFill>
          <a:blip r:embed="rId4">
            <a:alphaModFix/>
          </a:blip>
          <a:stretch>
            <a:fillRect/>
          </a:stretch>
        </p:blipFill>
        <p:spPr>
          <a:xfrm>
            <a:off x="1501631" y="607801"/>
            <a:ext cx="5861545" cy="4283800"/>
          </a:xfrm>
          <a:prstGeom prst="rect">
            <a:avLst/>
          </a:prstGeom>
          <a:noFill/>
          <a:ln>
            <a:noFill/>
          </a:ln>
        </p:spPr>
      </p:pic>
      <p:pic>
        <p:nvPicPr>
          <p:cNvPr id="504" name="Google Shape;504;p44"/>
          <p:cNvPicPr preferRelativeResize="0"/>
          <p:nvPr/>
        </p:nvPicPr>
        <p:blipFill>
          <a:blip r:embed="rId5">
            <a:alphaModFix/>
          </a:blip>
          <a:stretch>
            <a:fillRect/>
          </a:stretch>
        </p:blipFill>
        <p:spPr>
          <a:xfrm>
            <a:off x="1492526" y="607801"/>
            <a:ext cx="5861545" cy="4283777"/>
          </a:xfrm>
          <a:prstGeom prst="rect">
            <a:avLst/>
          </a:prstGeom>
          <a:noFill/>
          <a:ln>
            <a:noFill/>
          </a:ln>
        </p:spPr>
      </p:pic>
      <p:pic>
        <p:nvPicPr>
          <p:cNvPr id="505" name="Google Shape;505;p44"/>
          <p:cNvPicPr preferRelativeResize="0"/>
          <p:nvPr/>
        </p:nvPicPr>
        <p:blipFill>
          <a:blip r:embed="rId6">
            <a:alphaModFix/>
          </a:blip>
          <a:stretch>
            <a:fillRect/>
          </a:stretch>
        </p:blipFill>
        <p:spPr>
          <a:xfrm>
            <a:off x="1492526" y="607801"/>
            <a:ext cx="5861545" cy="4283777"/>
          </a:xfrm>
          <a:prstGeom prst="rect">
            <a:avLst/>
          </a:prstGeom>
          <a:noFill/>
          <a:ln>
            <a:noFill/>
          </a:ln>
        </p:spPr>
      </p:pic>
      <p:pic>
        <p:nvPicPr>
          <p:cNvPr id="506" name="Google Shape;506;p44"/>
          <p:cNvPicPr preferRelativeResize="0"/>
          <p:nvPr/>
        </p:nvPicPr>
        <p:blipFill>
          <a:blip r:embed="rId7">
            <a:alphaModFix/>
          </a:blip>
          <a:stretch>
            <a:fillRect/>
          </a:stretch>
        </p:blipFill>
        <p:spPr>
          <a:xfrm>
            <a:off x="1501628" y="607801"/>
            <a:ext cx="5861545" cy="4283777"/>
          </a:xfrm>
          <a:prstGeom prst="rect">
            <a:avLst/>
          </a:prstGeom>
          <a:noFill/>
          <a:ln>
            <a:noFill/>
          </a:ln>
        </p:spPr>
      </p:pic>
      <p:pic>
        <p:nvPicPr>
          <p:cNvPr id="507" name="Google Shape;507;p44"/>
          <p:cNvPicPr preferRelativeResize="0"/>
          <p:nvPr/>
        </p:nvPicPr>
        <p:blipFill>
          <a:blip r:embed="rId8">
            <a:alphaModFix/>
          </a:blip>
          <a:stretch>
            <a:fillRect/>
          </a:stretch>
        </p:blipFill>
        <p:spPr>
          <a:xfrm>
            <a:off x="1492526" y="607801"/>
            <a:ext cx="5861545" cy="4283777"/>
          </a:xfrm>
          <a:prstGeom prst="rect">
            <a:avLst/>
          </a:prstGeom>
          <a:noFill/>
          <a:ln>
            <a:noFill/>
          </a:ln>
        </p:spPr>
      </p:pic>
      <p:pic>
        <p:nvPicPr>
          <p:cNvPr id="508" name="Google Shape;508;p44"/>
          <p:cNvPicPr preferRelativeResize="0"/>
          <p:nvPr/>
        </p:nvPicPr>
        <p:blipFill>
          <a:blip r:embed="rId9">
            <a:alphaModFix/>
          </a:blip>
          <a:stretch>
            <a:fillRect/>
          </a:stretch>
        </p:blipFill>
        <p:spPr>
          <a:xfrm>
            <a:off x="1492526" y="607801"/>
            <a:ext cx="5861545" cy="4283777"/>
          </a:xfrm>
          <a:prstGeom prst="rect">
            <a:avLst/>
          </a:prstGeom>
          <a:noFill/>
          <a:ln>
            <a:noFill/>
          </a:ln>
        </p:spPr>
      </p:pic>
      <p:pic>
        <p:nvPicPr>
          <p:cNvPr id="509" name="Google Shape;509;p44"/>
          <p:cNvPicPr preferRelativeResize="0"/>
          <p:nvPr/>
        </p:nvPicPr>
        <p:blipFill rotWithShape="1">
          <a:blip r:embed="rId10">
            <a:alphaModFix/>
          </a:blip>
          <a:srcRect b="79738" l="10560" r="47880" t="15693"/>
          <a:stretch/>
        </p:blipFill>
        <p:spPr>
          <a:xfrm>
            <a:off x="3590275" y="989675"/>
            <a:ext cx="3159751" cy="2519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1000"/>
                                        <p:tgtEl>
                                          <p:spTgt spid="50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1000"/>
                                        <p:tgtEl>
                                          <p:spTgt spid="50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1000"/>
                                        <p:tgtEl>
                                          <p:spTgt spid="504"/>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1000"/>
                                        <p:tgtEl>
                                          <p:spTgt spid="505"/>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1000"/>
                                        <p:tgtEl>
                                          <p:spTgt spid="506"/>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1000"/>
                                        <p:tgtEl>
                                          <p:spTgt spid="507"/>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508"/>
                                        </p:tgtEl>
                                        <p:attrNameLst>
                                          <p:attrName>style.visibility</p:attrName>
                                        </p:attrNameLst>
                                      </p:cBhvr>
                                      <p:to>
                                        <p:strVal val="visible"/>
                                      </p:to>
                                    </p:set>
                                    <p:animEffect filter="fade" transition="in">
                                      <p:cBhvr>
                                        <p:cTn dur="1000"/>
                                        <p:tgtEl>
                                          <p:spTgt spid="508"/>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509"/>
                                        </p:tgtEl>
                                        <p:attrNameLst>
                                          <p:attrName>style.visibility</p:attrName>
                                        </p:attrNameLst>
                                      </p:cBhvr>
                                      <p:to>
                                        <p:strVal val="visible"/>
                                      </p:to>
                                    </p:set>
                                    <p:animEffect filter="fade" transition="in">
                                      <p:cBhvr>
                                        <p:cTn dur="1000"/>
                                        <p:tgtEl>
                                          <p:spTgt spid="5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45"/>
          <p:cNvSpPr txBox="1"/>
          <p:nvPr>
            <p:ph type="title"/>
          </p:nvPr>
        </p:nvSpPr>
        <p:spPr>
          <a:xfrm>
            <a:off x="311700" y="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 simplify we aggregated growth quarterly</a:t>
            </a:r>
            <a:endParaRPr/>
          </a:p>
        </p:txBody>
      </p:sp>
      <p:sp>
        <p:nvSpPr>
          <p:cNvPr id="515" name="Google Shape;515;p45"/>
          <p:cNvSpPr txBox="1"/>
          <p:nvPr>
            <p:ph idx="12" type="sldNum"/>
          </p:nvPr>
        </p:nvSpPr>
        <p:spPr>
          <a:xfrm>
            <a:off x="8595300" y="4891597"/>
            <a:ext cx="548700" cy="252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605"/>
              <a:buFont typeface="Arial"/>
              <a:buNone/>
            </a:pPr>
            <a:fld id="{00000000-1234-1234-1234-123412341234}" type="slidenum">
              <a:rPr lang="en"/>
              <a:t>‹#›</a:t>
            </a:fld>
            <a:endParaRPr/>
          </a:p>
        </p:txBody>
      </p:sp>
      <p:pic>
        <p:nvPicPr>
          <p:cNvPr id="516" name="Google Shape;516;p45"/>
          <p:cNvPicPr preferRelativeResize="0"/>
          <p:nvPr/>
        </p:nvPicPr>
        <p:blipFill>
          <a:blip r:embed="rId3">
            <a:alphaModFix/>
          </a:blip>
          <a:stretch>
            <a:fillRect/>
          </a:stretch>
        </p:blipFill>
        <p:spPr>
          <a:xfrm>
            <a:off x="1396417" y="607813"/>
            <a:ext cx="6256237" cy="4283786"/>
          </a:xfrm>
          <a:prstGeom prst="rect">
            <a:avLst/>
          </a:prstGeom>
          <a:noFill/>
          <a:ln>
            <a:noFill/>
          </a:ln>
        </p:spPr>
      </p:pic>
      <p:pic>
        <p:nvPicPr>
          <p:cNvPr id="517" name="Google Shape;517;p45"/>
          <p:cNvPicPr preferRelativeResize="0"/>
          <p:nvPr/>
        </p:nvPicPr>
        <p:blipFill>
          <a:blip r:embed="rId4">
            <a:alphaModFix/>
          </a:blip>
          <a:stretch>
            <a:fillRect/>
          </a:stretch>
        </p:blipFill>
        <p:spPr>
          <a:xfrm>
            <a:off x="1396416" y="607803"/>
            <a:ext cx="6256237" cy="4283786"/>
          </a:xfrm>
          <a:prstGeom prst="rect">
            <a:avLst/>
          </a:prstGeom>
          <a:noFill/>
          <a:ln>
            <a:noFill/>
          </a:ln>
        </p:spPr>
      </p:pic>
      <p:pic>
        <p:nvPicPr>
          <p:cNvPr id="518" name="Google Shape;518;p45"/>
          <p:cNvPicPr preferRelativeResize="0"/>
          <p:nvPr/>
        </p:nvPicPr>
        <p:blipFill>
          <a:blip r:embed="rId5">
            <a:alphaModFix/>
          </a:blip>
          <a:stretch>
            <a:fillRect/>
          </a:stretch>
        </p:blipFill>
        <p:spPr>
          <a:xfrm>
            <a:off x="1395050" y="609015"/>
            <a:ext cx="6258974" cy="4281370"/>
          </a:xfrm>
          <a:prstGeom prst="rect">
            <a:avLst/>
          </a:prstGeom>
          <a:noFill/>
          <a:ln>
            <a:noFill/>
          </a:ln>
        </p:spPr>
      </p:pic>
      <p:pic>
        <p:nvPicPr>
          <p:cNvPr id="519" name="Google Shape;519;p45"/>
          <p:cNvPicPr preferRelativeResize="0"/>
          <p:nvPr/>
        </p:nvPicPr>
        <p:blipFill>
          <a:blip r:embed="rId6">
            <a:alphaModFix/>
          </a:blip>
          <a:stretch>
            <a:fillRect/>
          </a:stretch>
        </p:blipFill>
        <p:spPr>
          <a:xfrm>
            <a:off x="1395050" y="609015"/>
            <a:ext cx="6258974" cy="4281370"/>
          </a:xfrm>
          <a:prstGeom prst="rect">
            <a:avLst/>
          </a:prstGeom>
          <a:noFill/>
          <a:ln>
            <a:noFill/>
          </a:ln>
        </p:spPr>
      </p:pic>
      <p:pic>
        <p:nvPicPr>
          <p:cNvPr id="520" name="Google Shape;520;p45"/>
          <p:cNvPicPr preferRelativeResize="0"/>
          <p:nvPr/>
        </p:nvPicPr>
        <p:blipFill>
          <a:blip r:embed="rId7">
            <a:alphaModFix/>
          </a:blip>
          <a:stretch>
            <a:fillRect/>
          </a:stretch>
        </p:blipFill>
        <p:spPr>
          <a:xfrm>
            <a:off x="1395050" y="609015"/>
            <a:ext cx="6258974" cy="4281370"/>
          </a:xfrm>
          <a:prstGeom prst="rect">
            <a:avLst/>
          </a:prstGeom>
          <a:noFill/>
          <a:ln>
            <a:noFill/>
          </a:ln>
        </p:spPr>
      </p:pic>
      <p:pic>
        <p:nvPicPr>
          <p:cNvPr id="521" name="Google Shape;521;p45"/>
          <p:cNvPicPr preferRelativeResize="0"/>
          <p:nvPr/>
        </p:nvPicPr>
        <p:blipFill>
          <a:blip r:embed="rId8">
            <a:alphaModFix/>
          </a:blip>
          <a:stretch>
            <a:fillRect/>
          </a:stretch>
        </p:blipFill>
        <p:spPr>
          <a:xfrm>
            <a:off x="1395050" y="609015"/>
            <a:ext cx="6258974" cy="4281370"/>
          </a:xfrm>
          <a:prstGeom prst="rect">
            <a:avLst/>
          </a:prstGeom>
          <a:noFill/>
          <a:ln>
            <a:noFill/>
          </a:ln>
        </p:spPr>
      </p:pic>
      <p:pic>
        <p:nvPicPr>
          <p:cNvPr id="522" name="Google Shape;522;p45"/>
          <p:cNvPicPr preferRelativeResize="0"/>
          <p:nvPr/>
        </p:nvPicPr>
        <p:blipFill>
          <a:blip r:embed="rId9">
            <a:alphaModFix/>
          </a:blip>
          <a:stretch>
            <a:fillRect/>
          </a:stretch>
        </p:blipFill>
        <p:spPr>
          <a:xfrm>
            <a:off x="1395050" y="609015"/>
            <a:ext cx="6258974" cy="4281370"/>
          </a:xfrm>
          <a:prstGeom prst="rect">
            <a:avLst/>
          </a:prstGeom>
          <a:noFill/>
          <a:ln>
            <a:noFill/>
          </a:ln>
        </p:spPr>
      </p:pic>
      <p:pic>
        <p:nvPicPr>
          <p:cNvPr id="523" name="Google Shape;523;p45"/>
          <p:cNvPicPr preferRelativeResize="0"/>
          <p:nvPr/>
        </p:nvPicPr>
        <p:blipFill>
          <a:blip r:embed="rId10">
            <a:alphaModFix/>
          </a:blip>
          <a:stretch>
            <a:fillRect/>
          </a:stretch>
        </p:blipFill>
        <p:spPr>
          <a:xfrm>
            <a:off x="1395050" y="609015"/>
            <a:ext cx="6258974" cy="4281370"/>
          </a:xfrm>
          <a:prstGeom prst="rect">
            <a:avLst/>
          </a:prstGeom>
          <a:noFill/>
          <a:ln>
            <a:noFill/>
          </a:ln>
        </p:spPr>
      </p:pic>
      <p:pic>
        <p:nvPicPr>
          <p:cNvPr id="524" name="Google Shape;524;p45"/>
          <p:cNvPicPr preferRelativeResize="0"/>
          <p:nvPr/>
        </p:nvPicPr>
        <p:blipFill>
          <a:blip r:embed="rId11">
            <a:alphaModFix/>
          </a:blip>
          <a:stretch>
            <a:fillRect/>
          </a:stretch>
        </p:blipFill>
        <p:spPr>
          <a:xfrm>
            <a:off x="1396423" y="607800"/>
            <a:ext cx="6256237" cy="4283786"/>
          </a:xfrm>
          <a:prstGeom prst="rect">
            <a:avLst/>
          </a:prstGeom>
          <a:noFill/>
          <a:ln>
            <a:noFill/>
          </a:ln>
        </p:spPr>
      </p:pic>
      <p:grpSp>
        <p:nvGrpSpPr>
          <p:cNvPr id="525" name="Google Shape;525;p45"/>
          <p:cNvGrpSpPr/>
          <p:nvPr/>
        </p:nvGrpSpPr>
        <p:grpSpPr>
          <a:xfrm>
            <a:off x="6562225" y="3412775"/>
            <a:ext cx="1798100" cy="389100"/>
            <a:chOff x="1782925" y="1782925"/>
            <a:chExt cx="1798100" cy="389100"/>
          </a:xfrm>
        </p:grpSpPr>
        <p:sp>
          <p:nvSpPr>
            <p:cNvPr id="526" name="Google Shape;526;p45"/>
            <p:cNvSpPr/>
            <p:nvPr/>
          </p:nvSpPr>
          <p:spPr>
            <a:xfrm>
              <a:off x="1782925" y="1782925"/>
              <a:ext cx="1145400" cy="3891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5"/>
            <p:cNvSpPr/>
            <p:nvPr/>
          </p:nvSpPr>
          <p:spPr>
            <a:xfrm rot="10800000">
              <a:off x="3032325" y="1782925"/>
              <a:ext cx="548700" cy="389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 name="Google Shape;528;p45"/>
          <p:cNvGrpSpPr/>
          <p:nvPr/>
        </p:nvGrpSpPr>
        <p:grpSpPr>
          <a:xfrm>
            <a:off x="966425" y="1199550"/>
            <a:ext cx="1685675" cy="1372200"/>
            <a:chOff x="1242650" y="1199425"/>
            <a:chExt cx="1685675" cy="1372200"/>
          </a:xfrm>
        </p:grpSpPr>
        <p:sp>
          <p:nvSpPr>
            <p:cNvPr id="529" name="Google Shape;529;p45"/>
            <p:cNvSpPr/>
            <p:nvPr/>
          </p:nvSpPr>
          <p:spPr>
            <a:xfrm>
              <a:off x="1782925" y="1199425"/>
              <a:ext cx="1145400" cy="13722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5"/>
            <p:cNvSpPr/>
            <p:nvPr/>
          </p:nvSpPr>
          <p:spPr>
            <a:xfrm>
              <a:off x="1242650" y="1210225"/>
              <a:ext cx="548700" cy="389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 name="Google Shape;531;p45"/>
          <p:cNvGrpSpPr/>
          <p:nvPr/>
        </p:nvGrpSpPr>
        <p:grpSpPr>
          <a:xfrm>
            <a:off x="1395048" y="1938160"/>
            <a:ext cx="6495923" cy="2130722"/>
            <a:chOff x="1395048" y="1938160"/>
            <a:chExt cx="6495923" cy="2130722"/>
          </a:xfrm>
        </p:grpSpPr>
        <p:sp>
          <p:nvSpPr>
            <p:cNvPr id="532" name="Google Shape;532;p45"/>
            <p:cNvSpPr/>
            <p:nvPr/>
          </p:nvSpPr>
          <p:spPr>
            <a:xfrm rot="-2517836">
              <a:off x="1454745" y="3546353"/>
              <a:ext cx="548707" cy="388958"/>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5"/>
            <p:cNvSpPr/>
            <p:nvPr/>
          </p:nvSpPr>
          <p:spPr>
            <a:xfrm rot="8695706">
              <a:off x="7280306" y="2060494"/>
              <a:ext cx="548730" cy="388931"/>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16"/>
                                        </p:tgtEl>
                                        <p:attrNameLst>
                                          <p:attrName>style.visibility</p:attrName>
                                        </p:attrNameLst>
                                      </p:cBhvr>
                                      <p:to>
                                        <p:strVal val="visible"/>
                                      </p:to>
                                    </p:set>
                                    <p:animEffect filter="fade" transition="in">
                                      <p:cBhvr>
                                        <p:cTn dur="1000"/>
                                        <p:tgtEl>
                                          <p:spTgt spid="51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1000"/>
                                        <p:tgtEl>
                                          <p:spTgt spid="5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1000"/>
                                        <p:tgtEl>
                                          <p:spTgt spid="51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19"/>
                                        </p:tgtEl>
                                        <p:attrNameLst>
                                          <p:attrName>style.visibility</p:attrName>
                                        </p:attrNameLst>
                                      </p:cBhvr>
                                      <p:to>
                                        <p:strVal val="visible"/>
                                      </p:to>
                                    </p:set>
                                    <p:animEffect filter="fade" transition="in">
                                      <p:cBhvr>
                                        <p:cTn dur="1000"/>
                                        <p:tgtEl>
                                          <p:spTgt spid="51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1000"/>
                                        <p:tgtEl>
                                          <p:spTgt spid="520"/>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521"/>
                                        </p:tgtEl>
                                        <p:attrNameLst>
                                          <p:attrName>style.visibility</p:attrName>
                                        </p:attrNameLst>
                                      </p:cBhvr>
                                      <p:to>
                                        <p:strVal val="visible"/>
                                      </p:to>
                                    </p:set>
                                    <p:animEffect filter="fade" transition="in">
                                      <p:cBhvr>
                                        <p:cTn dur="1000"/>
                                        <p:tgtEl>
                                          <p:spTgt spid="521"/>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522"/>
                                        </p:tgtEl>
                                        <p:attrNameLst>
                                          <p:attrName>style.visibility</p:attrName>
                                        </p:attrNameLst>
                                      </p:cBhvr>
                                      <p:to>
                                        <p:strVal val="visible"/>
                                      </p:to>
                                    </p:set>
                                    <p:animEffect filter="fade" transition="in">
                                      <p:cBhvr>
                                        <p:cTn dur="1000"/>
                                        <p:tgtEl>
                                          <p:spTgt spid="522"/>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523"/>
                                        </p:tgtEl>
                                        <p:attrNameLst>
                                          <p:attrName>style.visibility</p:attrName>
                                        </p:attrNameLst>
                                      </p:cBhvr>
                                      <p:to>
                                        <p:strVal val="visible"/>
                                      </p:to>
                                    </p:set>
                                    <p:animEffect filter="fade" transition="in">
                                      <p:cBhvr>
                                        <p:cTn dur="1000"/>
                                        <p:tgtEl>
                                          <p:spTgt spid="523"/>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524"/>
                                        </p:tgtEl>
                                        <p:attrNameLst>
                                          <p:attrName>style.visibility</p:attrName>
                                        </p:attrNameLst>
                                      </p:cBhvr>
                                      <p:to>
                                        <p:strVal val="visible"/>
                                      </p:to>
                                    </p:set>
                                    <p:animEffect filter="fade" transition="in">
                                      <p:cBhvr>
                                        <p:cTn dur="1000"/>
                                        <p:tgtEl>
                                          <p:spTgt spid="5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8"/>
                                        </p:tgtEl>
                                        <p:attrNameLst>
                                          <p:attrName>style.visibility</p:attrName>
                                        </p:attrNameLst>
                                      </p:cBhvr>
                                      <p:to>
                                        <p:strVal val="visible"/>
                                      </p:to>
                                    </p:set>
                                    <p:animEffect filter="fade" transition="in">
                                      <p:cBhvr>
                                        <p:cTn dur="1000"/>
                                        <p:tgtEl>
                                          <p:spTgt spid="5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5"/>
                                        </p:tgtEl>
                                        <p:attrNameLst>
                                          <p:attrName>style.visibility</p:attrName>
                                        </p:attrNameLst>
                                      </p:cBhvr>
                                      <p:to>
                                        <p:strVal val="visible"/>
                                      </p:to>
                                    </p:set>
                                    <p:animEffect filter="fade" transition="in">
                                      <p:cBhvr>
                                        <p:cTn dur="1000"/>
                                        <p:tgtEl>
                                          <p:spTgt spid="5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528"/>
                                        </p:tgtEl>
                                      </p:cBhvr>
                                    </p:animEffect>
                                    <p:set>
                                      <p:cBhvr>
                                        <p:cTn dur="1" fill="hold">
                                          <p:stCondLst>
                                            <p:cond delay="1000"/>
                                          </p:stCondLst>
                                        </p:cTn>
                                        <p:tgtEl>
                                          <p:spTgt spid="52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525"/>
                                        </p:tgtEl>
                                      </p:cBhvr>
                                    </p:animEffect>
                                    <p:set>
                                      <p:cBhvr>
                                        <p:cTn dur="1" fill="hold">
                                          <p:stCondLst>
                                            <p:cond delay="1000"/>
                                          </p:stCondLst>
                                        </p:cTn>
                                        <p:tgtEl>
                                          <p:spTgt spid="52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31"/>
                                        </p:tgtEl>
                                        <p:attrNameLst>
                                          <p:attrName>style.visibility</p:attrName>
                                        </p:attrNameLst>
                                      </p:cBhvr>
                                      <p:to>
                                        <p:strVal val="visible"/>
                                      </p:to>
                                    </p:set>
                                    <p:animEffect filter="fade" transition="in">
                                      <p:cBhvr>
                                        <p:cTn dur="1000"/>
                                        <p:tgtEl>
                                          <p:spTgt spid="5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pic>
        <p:nvPicPr>
          <p:cNvPr descr="Chart&#10;&#10;Description automatically generated" id="538" name="Google Shape;538;p46"/>
          <p:cNvPicPr preferRelativeResize="0"/>
          <p:nvPr/>
        </p:nvPicPr>
        <p:blipFill rotWithShape="1">
          <a:blip r:embed="rId3">
            <a:alphaModFix/>
          </a:blip>
          <a:srcRect b="7290" l="0" r="0" t="5297"/>
          <a:stretch/>
        </p:blipFill>
        <p:spPr>
          <a:xfrm>
            <a:off x="2123401" y="1047200"/>
            <a:ext cx="6664275" cy="3277001"/>
          </a:xfrm>
          <a:prstGeom prst="rect">
            <a:avLst/>
          </a:prstGeom>
          <a:noFill/>
          <a:ln>
            <a:noFill/>
          </a:ln>
        </p:spPr>
      </p:pic>
      <p:sp>
        <p:nvSpPr>
          <p:cNvPr id="539" name="Google Shape;539;p46"/>
          <p:cNvSpPr txBox="1"/>
          <p:nvPr>
            <p:ph idx="12" type="sldNum"/>
          </p:nvPr>
        </p:nvSpPr>
        <p:spPr>
          <a:xfrm>
            <a:off x="8595300" y="4891597"/>
            <a:ext cx="548700" cy="252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605"/>
              <a:buFont typeface="Arial"/>
              <a:buNone/>
            </a:pPr>
            <a:fld id="{00000000-1234-1234-1234-123412341234}" type="slidenum">
              <a:rPr lang="en"/>
              <a:t>‹#›</a:t>
            </a:fld>
            <a:endParaRPr/>
          </a:p>
        </p:txBody>
      </p:sp>
      <p:sp>
        <p:nvSpPr>
          <p:cNvPr id="540" name="Google Shape;540;p46"/>
          <p:cNvSpPr txBox="1"/>
          <p:nvPr>
            <p:ph type="title"/>
          </p:nvPr>
        </p:nvSpPr>
        <p:spPr>
          <a:xfrm>
            <a:off x="311700" y="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Moore’s tech adoption curve is a useful framework</a:t>
            </a:r>
            <a:endParaRPr/>
          </a:p>
        </p:txBody>
      </p:sp>
      <p:sp>
        <p:nvSpPr>
          <p:cNvPr id="541" name="Google Shape;541;p46"/>
          <p:cNvSpPr txBox="1"/>
          <p:nvPr/>
        </p:nvSpPr>
        <p:spPr>
          <a:xfrm>
            <a:off x="321475" y="4631025"/>
            <a:ext cx="4408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Roboto"/>
                <a:ea typeface="Roboto"/>
                <a:cs typeface="Roboto"/>
                <a:sym typeface="Roboto"/>
              </a:rPr>
              <a:t>Source: “Crossing the Chasm”, Moore (1991)</a:t>
            </a:r>
            <a:endParaRPr sz="900">
              <a:latin typeface="Roboto"/>
              <a:ea typeface="Roboto"/>
              <a:cs typeface="Roboto"/>
              <a:sym typeface="Roboto"/>
            </a:endParaRPr>
          </a:p>
        </p:txBody>
      </p:sp>
      <p:pic>
        <p:nvPicPr>
          <p:cNvPr id="542" name="Google Shape;542;p46"/>
          <p:cNvPicPr preferRelativeResize="0"/>
          <p:nvPr/>
        </p:nvPicPr>
        <p:blipFill>
          <a:blip r:embed="rId4">
            <a:alphaModFix/>
          </a:blip>
          <a:stretch>
            <a:fillRect/>
          </a:stretch>
        </p:blipFill>
        <p:spPr>
          <a:xfrm>
            <a:off x="311700" y="1356251"/>
            <a:ext cx="1660171" cy="2495274"/>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grpSp>
        <p:nvGrpSpPr>
          <p:cNvPr id="154" name="Google Shape;154;p20"/>
          <p:cNvGrpSpPr/>
          <p:nvPr/>
        </p:nvGrpSpPr>
        <p:grpSpPr>
          <a:xfrm>
            <a:off x="6876300" y="4725"/>
            <a:ext cx="2267700" cy="4887000"/>
            <a:chOff x="6876300" y="4725"/>
            <a:chExt cx="2267700" cy="4887000"/>
          </a:xfrm>
        </p:grpSpPr>
        <p:sp>
          <p:nvSpPr>
            <p:cNvPr id="155" name="Google Shape;155;p20"/>
            <p:cNvSpPr/>
            <p:nvPr/>
          </p:nvSpPr>
          <p:spPr>
            <a:xfrm>
              <a:off x="6876300" y="4725"/>
              <a:ext cx="2267700" cy="4887000"/>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0"/>
            <p:cNvSpPr txBox="1"/>
            <p:nvPr/>
          </p:nvSpPr>
          <p:spPr>
            <a:xfrm>
              <a:off x="7237650" y="2079150"/>
              <a:ext cx="1545000" cy="144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a:solidFill>
                    <a:schemeClr val="lt1"/>
                  </a:solidFill>
                  <a:latin typeface="Roboto"/>
                  <a:ea typeface="Roboto"/>
                  <a:cs typeface="Roboto"/>
                  <a:sym typeface="Roboto"/>
                </a:rPr>
                <a:t>Growth</a:t>
              </a:r>
              <a:endParaRPr b="1">
                <a:solidFill>
                  <a:schemeClr val="lt1"/>
                </a:solidFill>
                <a:latin typeface="Roboto"/>
                <a:ea typeface="Roboto"/>
                <a:cs typeface="Roboto"/>
                <a:sym typeface="Roboto"/>
              </a:endParaRPr>
            </a:p>
            <a:p>
              <a:pPr indent="0" lvl="0" marL="0" rtl="0" algn="ctr">
                <a:spcBef>
                  <a:spcPts val="0"/>
                </a:spcBef>
                <a:spcAft>
                  <a:spcPts val="0"/>
                </a:spcAft>
                <a:buNone/>
              </a:pPr>
              <a:r>
                <a:t/>
              </a:r>
              <a:endParaRPr b="1">
                <a:solidFill>
                  <a:schemeClr val="lt1"/>
                </a:solidFill>
                <a:latin typeface="Roboto"/>
                <a:ea typeface="Roboto"/>
                <a:cs typeface="Roboto"/>
                <a:sym typeface="Roboto"/>
              </a:endParaRPr>
            </a:p>
            <a:p>
              <a:pPr indent="0" lvl="0" marL="0" rtl="0" algn="ctr">
                <a:spcBef>
                  <a:spcPts val="0"/>
                </a:spcBef>
                <a:spcAft>
                  <a:spcPts val="0"/>
                </a:spcAft>
                <a:buNone/>
              </a:pPr>
              <a:r>
                <a:t/>
              </a:r>
              <a:endParaRPr b="1">
                <a:solidFill>
                  <a:schemeClr val="lt1"/>
                </a:solidFill>
                <a:latin typeface="Roboto"/>
                <a:ea typeface="Roboto"/>
                <a:cs typeface="Roboto"/>
                <a:sym typeface="Roboto"/>
              </a:endParaRPr>
            </a:p>
            <a:p>
              <a:pPr indent="0" lvl="0" marL="0" rtl="0" algn="ctr">
                <a:spcBef>
                  <a:spcPts val="0"/>
                </a:spcBef>
                <a:spcAft>
                  <a:spcPts val="0"/>
                </a:spcAft>
                <a:buNone/>
              </a:pPr>
              <a:r>
                <a:rPr b="1" lang="en">
                  <a:solidFill>
                    <a:schemeClr val="lt1"/>
                  </a:solidFill>
                  <a:latin typeface="Roboto"/>
                  <a:ea typeface="Roboto"/>
                  <a:cs typeface="Roboto"/>
                  <a:sym typeface="Roboto"/>
                </a:rPr>
                <a:t>How games grow in audience</a:t>
              </a:r>
              <a:endParaRPr b="1" sz="2600">
                <a:solidFill>
                  <a:schemeClr val="lt1"/>
                </a:solidFill>
                <a:latin typeface="Roboto"/>
                <a:ea typeface="Roboto"/>
                <a:cs typeface="Roboto"/>
                <a:sym typeface="Roboto"/>
              </a:endParaRPr>
            </a:p>
          </p:txBody>
        </p:sp>
        <p:pic>
          <p:nvPicPr>
            <p:cNvPr id="157" name="Google Shape;157;p20"/>
            <p:cNvPicPr preferRelativeResize="0"/>
            <p:nvPr/>
          </p:nvPicPr>
          <p:blipFill>
            <a:blip r:embed="rId3">
              <a:alphaModFix/>
            </a:blip>
            <a:stretch>
              <a:fillRect/>
            </a:stretch>
          </p:blipFill>
          <p:spPr>
            <a:xfrm>
              <a:off x="7628430" y="985750"/>
              <a:ext cx="763458" cy="723900"/>
            </a:xfrm>
            <a:prstGeom prst="rect">
              <a:avLst/>
            </a:prstGeom>
            <a:noFill/>
            <a:ln>
              <a:noFill/>
            </a:ln>
          </p:spPr>
        </p:pic>
      </p:grpSp>
      <p:sp>
        <p:nvSpPr>
          <p:cNvPr id="158" name="Google Shape;158;p2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lnSpc>
                <a:spcPct val="100000"/>
              </a:lnSpc>
              <a:spcBef>
                <a:spcPts val="0"/>
              </a:spcBef>
              <a:spcAft>
                <a:spcPts val="0"/>
              </a:spcAft>
              <a:buNone/>
            </a:pPr>
            <a:fld id="{00000000-1234-1234-1234-123412341234}" type="slidenum">
              <a:rPr b="0" lang="en" sz="1000">
                <a:solidFill>
                  <a:schemeClr val="dk2"/>
                </a:solidFill>
              </a:rPr>
              <a:t>‹#›</a:t>
            </a:fld>
            <a:endParaRPr b="0" sz="1000">
              <a:solidFill>
                <a:schemeClr val="dk2"/>
              </a:solidFill>
            </a:endParaRPr>
          </a:p>
        </p:txBody>
      </p:sp>
      <p:grpSp>
        <p:nvGrpSpPr>
          <p:cNvPr id="159" name="Google Shape;159;p20"/>
          <p:cNvGrpSpPr/>
          <p:nvPr/>
        </p:nvGrpSpPr>
        <p:grpSpPr>
          <a:xfrm>
            <a:off x="4572000" y="4725"/>
            <a:ext cx="2304300" cy="4887000"/>
            <a:chOff x="4572000" y="4725"/>
            <a:chExt cx="2304300" cy="4887000"/>
          </a:xfrm>
        </p:grpSpPr>
        <p:sp>
          <p:nvSpPr>
            <p:cNvPr id="160" name="Google Shape;160;p20"/>
            <p:cNvSpPr/>
            <p:nvPr/>
          </p:nvSpPr>
          <p:spPr>
            <a:xfrm>
              <a:off x="4572000" y="4725"/>
              <a:ext cx="2304300" cy="4887000"/>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0"/>
            <p:cNvSpPr txBox="1"/>
            <p:nvPr/>
          </p:nvSpPr>
          <p:spPr>
            <a:xfrm>
              <a:off x="4854600" y="2079150"/>
              <a:ext cx="1739100" cy="144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a:solidFill>
                    <a:schemeClr val="lt1"/>
                  </a:solidFill>
                  <a:latin typeface="Roboto"/>
                  <a:ea typeface="Roboto"/>
                  <a:cs typeface="Roboto"/>
                  <a:sym typeface="Roboto"/>
                </a:rPr>
                <a:t>Popularity</a:t>
              </a:r>
              <a:endParaRPr b="1" sz="2600">
                <a:solidFill>
                  <a:schemeClr val="lt1"/>
                </a:solidFill>
                <a:latin typeface="Roboto"/>
                <a:ea typeface="Roboto"/>
                <a:cs typeface="Roboto"/>
                <a:sym typeface="Roboto"/>
              </a:endParaRPr>
            </a:p>
            <a:p>
              <a:pPr indent="0" lvl="0" marL="0" rtl="0" algn="l">
                <a:spcBef>
                  <a:spcPts val="0"/>
                </a:spcBef>
                <a:spcAft>
                  <a:spcPts val="0"/>
                </a:spcAft>
                <a:buNone/>
              </a:pPr>
              <a:r>
                <a:t/>
              </a:r>
              <a:endParaRPr b="1">
                <a:solidFill>
                  <a:schemeClr val="lt1"/>
                </a:solidFill>
                <a:latin typeface="Roboto"/>
                <a:ea typeface="Roboto"/>
                <a:cs typeface="Roboto"/>
                <a:sym typeface="Roboto"/>
              </a:endParaRPr>
            </a:p>
            <a:p>
              <a:pPr indent="0" lvl="0" marL="0" rtl="0" algn="ctr">
                <a:spcBef>
                  <a:spcPts val="0"/>
                </a:spcBef>
                <a:spcAft>
                  <a:spcPts val="0"/>
                </a:spcAft>
                <a:buNone/>
              </a:pPr>
              <a:r>
                <a:t/>
              </a:r>
              <a:endParaRPr b="1">
                <a:solidFill>
                  <a:schemeClr val="lt1"/>
                </a:solidFill>
                <a:latin typeface="Roboto"/>
                <a:ea typeface="Roboto"/>
                <a:cs typeface="Roboto"/>
                <a:sym typeface="Roboto"/>
              </a:endParaRPr>
            </a:p>
            <a:p>
              <a:pPr indent="0" lvl="0" marL="0" rtl="0" algn="ctr">
                <a:spcBef>
                  <a:spcPts val="0"/>
                </a:spcBef>
                <a:spcAft>
                  <a:spcPts val="0"/>
                </a:spcAft>
                <a:buNone/>
              </a:pPr>
              <a:r>
                <a:rPr b="1" lang="en">
                  <a:solidFill>
                    <a:schemeClr val="lt1"/>
                  </a:solidFill>
                  <a:latin typeface="Roboto"/>
                  <a:ea typeface="Roboto"/>
                  <a:cs typeface="Roboto"/>
                  <a:sym typeface="Roboto"/>
                </a:rPr>
                <a:t>The makeup of a popular game</a:t>
              </a:r>
              <a:endParaRPr b="1" sz="2600">
                <a:solidFill>
                  <a:schemeClr val="lt1"/>
                </a:solidFill>
                <a:latin typeface="Roboto"/>
                <a:ea typeface="Roboto"/>
                <a:cs typeface="Roboto"/>
                <a:sym typeface="Roboto"/>
              </a:endParaRPr>
            </a:p>
          </p:txBody>
        </p:sp>
        <p:pic>
          <p:nvPicPr>
            <p:cNvPr id="162" name="Google Shape;162;p20"/>
            <p:cNvPicPr preferRelativeResize="0"/>
            <p:nvPr/>
          </p:nvPicPr>
          <p:blipFill>
            <a:blip r:embed="rId4">
              <a:alphaModFix/>
            </a:blip>
            <a:stretch>
              <a:fillRect/>
            </a:stretch>
          </p:blipFill>
          <p:spPr>
            <a:xfrm>
              <a:off x="5342419" y="985750"/>
              <a:ext cx="763458" cy="723900"/>
            </a:xfrm>
            <a:prstGeom prst="rect">
              <a:avLst/>
            </a:prstGeom>
            <a:noFill/>
            <a:ln>
              <a:noFill/>
            </a:ln>
          </p:spPr>
        </p:pic>
      </p:grpSp>
      <p:grpSp>
        <p:nvGrpSpPr>
          <p:cNvPr id="163" name="Google Shape;163;p20"/>
          <p:cNvGrpSpPr/>
          <p:nvPr/>
        </p:nvGrpSpPr>
        <p:grpSpPr>
          <a:xfrm>
            <a:off x="2304300" y="4725"/>
            <a:ext cx="2267700" cy="4887000"/>
            <a:chOff x="2304300" y="4725"/>
            <a:chExt cx="2267700" cy="4887000"/>
          </a:xfrm>
        </p:grpSpPr>
        <p:sp>
          <p:nvSpPr>
            <p:cNvPr id="164" name="Google Shape;164;p20"/>
            <p:cNvSpPr/>
            <p:nvPr/>
          </p:nvSpPr>
          <p:spPr>
            <a:xfrm>
              <a:off x="2304300" y="4725"/>
              <a:ext cx="2267700" cy="4887000"/>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0"/>
            <p:cNvSpPr txBox="1"/>
            <p:nvPr/>
          </p:nvSpPr>
          <p:spPr>
            <a:xfrm>
              <a:off x="2665650" y="1879050"/>
              <a:ext cx="1545000" cy="163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a:solidFill>
                    <a:schemeClr val="lt1"/>
                  </a:solidFill>
                  <a:latin typeface="Roboto"/>
                  <a:ea typeface="Roboto"/>
                  <a:cs typeface="Roboto"/>
                  <a:sym typeface="Roboto"/>
                </a:rPr>
                <a:t>Gaming</a:t>
              </a:r>
              <a:endParaRPr b="1" sz="2600">
                <a:solidFill>
                  <a:schemeClr val="lt1"/>
                </a:solidFill>
                <a:latin typeface="Roboto"/>
                <a:ea typeface="Roboto"/>
                <a:cs typeface="Roboto"/>
                <a:sym typeface="Roboto"/>
              </a:endParaRPr>
            </a:p>
            <a:p>
              <a:pPr indent="0" lvl="0" marL="0" rtl="0" algn="ctr">
                <a:spcBef>
                  <a:spcPts val="0"/>
                </a:spcBef>
                <a:spcAft>
                  <a:spcPts val="0"/>
                </a:spcAft>
                <a:buNone/>
              </a:pPr>
              <a:r>
                <a:rPr b="1" lang="en" sz="2600">
                  <a:solidFill>
                    <a:schemeClr val="lt1"/>
                  </a:solidFill>
                  <a:latin typeface="Roboto"/>
                  <a:ea typeface="Roboto"/>
                  <a:cs typeface="Roboto"/>
                  <a:sym typeface="Roboto"/>
                </a:rPr>
                <a:t>Today</a:t>
              </a:r>
              <a:endParaRPr b="1" sz="2600">
                <a:solidFill>
                  <a:schemeClr val="lt1"/>
                </a:solidFill>
                <a:latin typeface="Roboto"/>
                <a:ea typeface="Roboto"/>
                <a:cs typeface="Roboto"/>
                <a:sym typeface="Roboto"/>
              </a:endParaRPr>
            </a:p>
            <a:p>
              <a:pPr indent="0" lvl="0" marL="0" rtl="0" algn="ctr">
                <a:spcBef>
                  <a:spcPts val="0"/>
                </a:spcBef>
                <a:spcAft>
                  <a:spcPts val="0"/>
                </a:spcAft>
                <a:buNone/>
              </a:pPr>
              <a:r>
                <a:t/>
              </a:r>
              <a:endParaRPr b="1">
                <a:solidFill>
                  <a:schemeClr val="lt1"/>
                </a:solidFill>
                <a:latin typeface="Roboto"/>
                <a:ea typeface="Roboto"/>
                <a:cs typeface="Roboto"/>
                <a:sym typeface="Roboto"/>
              </a:endParaRPr>
            </a:p>
            <a:p>
              <a:pPr indent="0" lvl="0" marL="0" rtl="0" algn="ctr">
                <a:spcBef>
                  <a:spcPts val="0"/>
                </a:spcBef>
                <a:spcAft>
                  <a:spcPts val="0"/>
                </a:spcAft>
                <a:buNone/>
              </a:pPr>
              <a:r>
                <a:rPr b="1" lang="en">
                  <a:solidFill>
                    <a:schemeClr val="lt1"/>
                  </a:solidFill>
                  <a:latin typeface="Roboto"/>
                  <a:ea typeface="Roboto"/>
                  <a:cs typeface="Roboto"/>
                  <a:sym typeface="Roboto"/>
                </a:rPr>
                <a:t>Gaming by the numbers</a:t>
              </a:r>
              <a:endParaRPr b="1" sz="2600">
                <a:solidFill>
                  <a:schemeClr val="lt1"/>
                </a:solidFill>
                <a:latin typeface="Roboto"/>
                <a:ea typeface="Roboto"/>
                <a:cs typeface="Roboto"/>
                <a:sym typeface="Roboto"/>
              </a:endParaRPr>
            </a:p>
          </p:txBody>
        </p:sp>
        <p:pic>
          <p:nvPicPr>
            <p:cNvPr id="166" name="Google Shape;166;p20"/>
            <p:cNvPicPr preferRelativeResize="0"/>
            <p:nvPr/>
          </p:nvPicPr>
          <p:blipFill>
            <a:blip r:embed="rId5">
              <a:alphaModFix/>
            </a:blip>
            <a:stretch>
              <a:fillRect/>
            </a:stretch>
          </p:blipFill>
          <p:spPr>
            <a:xfrm>
              <a:off x="3056423" y="985750"/>
              <a:ext cx="763458" cy="723900"/>
            </a:xfrm>
            <a:prstGeom prst="rect">
              <a:avLst/>
            </a:prstGeom>
            <a:noFill/>
            <a:ln>
              <a:noFill/>
            </a:ln>
          </p:spPr>
        </p:pic>
      </p:grpSp>
      <p:grpSp>
        <p:nvGrpSpPr>
          <p:cNvPr id="167" name="Google Shape;167;p20"/>
          <p:cNvGrpSpPr/>
          <p:nvPr/>
        </p:nvGrpSpPr>
        <p:grpSpPr>
          <a:xfrm>
            <a:off x="0" y="4725"/>
            <a:ext cx="2304300" cy="4887000"/>
            <a:chOff x="0" y="4725"/>
            <a:chExt cx="2304300" cy="4887000"/>
          </a:xfrm>
        </p:grpSpPr>
        <p:sp>
          <p:nvSpPr>
            <p:cNvPr id="168" name="Google Shape;168;p20"/>
            <p:cNvSpPr/>
            <p:nvPr/>
          </p:nvSpPr>
          <p:spPr>
            <a:xfrm>
              <a:off x="0" y="4725"/>
              <a:ext cx="2304300" cy="4887000"/>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0"/>
            <p:cNvSpPr txBox="1"/>
            <p:nvPr/>
          </p:nvSpPr>
          <p:spPr>
            <a:xfrm>
              <a:off x="379650" y="1879050"/>
              <a:ext cx="1545000" cy="184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a:solidFill>
                    <a:schemeClr val="lt1"/>
                  </a:solidFill>
                  <a:latin typeface="Roboto"/>
                  <a:ea typeface="Roboto"/>
                  <a:cs typeface="Roboto"/>
                  <a:sym typeface="Roboto"/>
                </a:rPr>
                <a:t>Gaming 101</a:t>
              </a:r>
              <a:endParaRPr b="1" sz="2600">
                <a:solidFill>
                  <a:schemeClr val="lt1"/>
                </a:solidFill>
                <a:latin typeface="Roboto"/>
                <a:ea typeface="Roboto"/>
                <a:cs typeface="Roboto"/>
                <a:sym typeface="Roboto"/>
              </a:endParaRPr>
            </a:p>
            <a:p>
              <a:pPr indent="0" lvl="0" marL="0" rtl="0" algn="ctr">
                <a:spcBef>
                  <a:spcPts val="0"/>
                </a:spcBef>
                <a:spcAft>
                  <a:spcPts val="0"/>
                </a:spcAft>
                <a:buNone/>
              </a:pPr>
              <a:r>
                <a:t/>
              </a:r>
              <a:endParaRPr b="1">
                <a:solidFill>
                  <a:schemeClr val="lt1"/>
                </a:solidFill>
                <a:latin typeface="Roboto"/>
                <a:ea typeface="Roboto"/>
                <a:cs typeface="Roboto"/>
                <a:sym typeface="Roboto"/>
              </a:endParaRPr>
            </a:p>
            <a:p>
              <a:pPr indent="0" lvl="0" marL="0" rtl="0" algn="ctr">
                <a:spcBef>
                  <a:spcPts val="0"/>
                </a:spcBef>
                <a:spcAft>
                  <a:spcPts val="0"/>
                </a:spcAft>
                <a:buNone/>
              </a:pPr>
              <a:r>
                <a:rPr b="1" lang="en">
                  <a:solidFill>
                    <a:schemeClr val="lt1"/>
                  </a:solidFill>
                  <a:latin typeface="Roboto"/>
                  <a:ea typeface="Roboto"/>
                  <a:cs typeface="Roboto"/>
                  <a:sym typeface="Roboto"/>
                </a:rPr>
                <a:t>The framework to comprehend the industry</a:t>
              </a:r>
              <a:endParaRPr b="1">
                <a:solidFill>
                  <a:schemeClr val="lt1"/>
                </a:solidFill>
                <a:latin typeface="Roboto"/>
                <a:ea typeface="Roboto"/>
                <a:cs typeface="Roboto"/>
                <a:sym typeface="Roboto"/>
              </a:endParaRPr>
            </a:p>
          </p:txBody>
        </p:sp>
        <p:pic>
          <p:nvPicPr>
            <p:cNvPr id="170" name="Google Shape;170;p20"/>
            <p:cNvPicPr preferRelativeResize="0"/>
            <p:nvPr/>
          </p:nvPicPr>
          <p:blipFill>
            <a:blip r:embed="rId6">
              <a:alphaModFix/>
            </a:blip>
            <a:stretch>
              <a:fillRect/>
            </a:stretch>
          </p:blipFill>
          <p:spPr>
            <a:xfrm>
              <a:off x="796100" y="985750"/>
              <a:ext cx="763458" cy="723900"/>
            </a:xfrm>
            <a:prstGeom prst="rect">
              <a:avLst/>
            </a:prstGeom>
            <a:noFill/>
            <a:ln>
              <a:noFill/>
            </a:ln>
          </p:spPr>
        </p:pic>
      </p:grpSp>
      <p:sp>
        <p:nvSpPr>
          <p:cNvPr id="171" name="Google Shape;171;p20"/>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0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67"/>
                                        </p:tgtEl>
                                        <p:attrNameLst>
                                          <p:attrName>style.visibility</p:attrName>
                                        </p:attrNameLst>
                                      </p:cBhvr>
                                      <p:to>
                                        <p:strVal val="visible"/>
                                      </p:to>
                                    </p:set>
                                    <p:anim calcmode="lin" valueType="num">
                                      <p:cBhvr additive="base">
                                        <p:cTn dur="500"/>
                                        <p:tgtEl>
                                          <p:spTgt spid="167"/>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163"/>
                                        </p:tgtEl>
                                        <p:attrNameLst>
                                          <p:attrName>style.visibility</p:attrName>
                                        </p:attrNameLst>
                                      </p:cBhvr>
                                      <p:to>
                                        <p:strVal val="visible"/>
                                      </p:to>
                                    </p:set>
                                    <p:anim calcmode="lin" valueType="num">
                                      <p:cBhvr additive="base">
                                        <p:cTn dur="1500"/>
                                        <p:tgtEl>
                                          <p:spTgt spid="163"/>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159"/>
                                        </p:tgtEl>
                                        <p:attrNameLst>
                                          <p:attrName>style.visibility</p:attrName>
                                        </p:attrNameLst>
                                      </p:cBhvr>
                                      <p:to>
                                        <p:strVal val="visible"/>
                                      </p:to>
                                    </p:set>
                                    <p:anim calcmode="lin" valueType="num">
                                      <p:cBhvr additive="base">
                                        <p:cTn dur="1500"/>
                                        <p:tgtEl>
                                          <p:spTgt spid="159"/>
                                        </p:tgtEl>
                                        <p:attrNameLst>
                                          <p:attrName>ppt_x</p:attrName>
                                        </p:attrNameLst>
                                      </p:cBhvr>
                                      <p:tavLst>
                                        <p:tav fmla="" tm="0">
                                          <p:val>
                                            <p:strVal val="#ppt_x-1"/>
                                          </p:val>
                                        </p:tav>
                                        <p:tav fmla="" tm="100000">
                                          <p:val>
                                            <p:strVal val="#ppt_x"/>
                                          </p:val>
                                        </p:tav>
                                      </p:tavLst>
                                    </p:anim>
                                  </p:childTnLst>
                                </p:cTn>
                              </p:par>
                            </p:childTnLst>
                          </p:cTn>
                        </p:par>
                        <p:par>
                          <p:cTn fill="hold">
                            <p:stCondLst>
                              <p:cond delay="3500"/>
                            </p:stCondLst>
                            <p:childTnLst>
                              <p:par>
                                <p:cTn fill="hold" nodeType="afterEffect" presetClass="entr" presetID="2" presetSubtype="8">
                                  <p:stCondLst>
                                    <p:cond delay="0"/>
                                  </p:stCondLst>
                                  <p:childTnLst>
                                    <p:set>
                                      <p:cBhvr>
                                        <p:cTn dur="1" fill="hold">
                                          <p:stCondLst>
                                            <p:cond delay="0"/>
                                          </p:stCondLst>
                                        </p:cTn>
                                        <p:tgtEl>
                                          <p:spTgt spid="154"/>
                                        </p:tgtEl>
                                        <p:attrNameLst>
                                          <p:attrName>style.visibility</p:attrName>
                                        </p:attrNameLst>
                                      </p:cBhvr>
                                      <p:to>
                                        <p:strVal val="visible"/>
                                      </p:to>
                                    </p:set>
                                    <p:anim calcmode="lin" valueType="num">
                                      <p:cBhvr additive="base">
                                        <p:cTn dur="1500"/>
                                        <p:tgtEl>
                                          <p:spTgt spid="15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47"/>
          <p:cNvSpPr txBox="1"/>
          <p:nvPr>
            <p:ph idx="12" type="sldNum"/>
          </p:nvPr>
        </p:nvSpPr>
        <p:spPr>
          <a:xfrm>
            <a:off x="8595300" y="4891597"/>
            <a:ext cx="548700" cy="252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605"/>
              <a:buFont typeface="Arial"/>
              <a:buNone/>
            </a:pPr>
            <a:fld id="{00000000-1234-1234-1234-123412341234}" type="slidenum">
              <a:rPr lang="en"/>
              <a:t>‹#›</a:t>
            </a:fld>
            <a:endParaRPr/>
          </a:p>
        </p:txBody>
      </p:sp>
      <p:sp>
        <p:nvSpPr>
          <p:cNvPr id="548" name="Google Shape;548;p47"/>
          <p:cNvSpPr txBox="1"/>
          <p:nvPr>
            <p:ph type="title"/>
          </p:nvPr>
        </p:nvSpPr>
        <p:spPr>
          <a:xfrm>
            <a:off x="311700" y="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Crossing the Chasm</a:t>
            </a:r>
            <a:endParaRPr/>
          </a:p>
        </p:txBody>
      </p:sp>
      <p:pic>
        <p:nvPicPr>
          <p:cNvPr id="549" name="Google Shape;549;p47"/>
          <p:cNvPicPr preferRelativeResize="0"/>
          <p:nvPr/>
        </p:nvPicPr>
        <p:blipFill>
          <a:blip r:embed="rId3">
            <a:alphaModFix/>
          </a:blip>
          <a:stretch>
            <a:fillRect/>
          </a:stretch>
        </p:blipFill>
        <p:spPr>
          <a:xfrm>
            <a:off x="1641841" y="612656"/>
            <a:ext cx="5860301" cy="4251952"/>
          </a:xfrm>
          <a:prstGeom prst="rect">
            <a:avLst/>
          </a:prstGeom>
          <a:noFill/>
          <a:ln>
            <a:noFill/>
          </a:ln>
        </p:spPr>
      </p:pic>
      <p:pic>
        <p:nvPicPr>
          <p:cNvPr id="550" name="Google Shape;550;p47"/>
          <p:cNvPicPr preferRelativeResize="0"/>
          <p:nvPr/>
        </p:nvPicPr>
        <p:blipFill>
          <a:blip r:embed="rId4">
            <a:alphaModFix/>
          </a:blip>
          <a:stretch>
            <a:fillRect/>
          </a:stretch>
        </p:blipFill>
        <p:spPr>
          <a:xfrm>
            <a:off x="1641849" y="612648"/>
            <a:ext cx="5860301" cy="4251952"/>
          </a:xfrm>
          <a:prstGeom prst="rect">
            <a:avLst/>
          </a:prstGeom>
          <a:noFill/>
          <a:ln>
            <a:noFill/>
          </a:ln>
        </p:spPr>
      </p:pic>
      <p:pic>
        <p:nvPicPr>
          <p:cNvPr id="551" name="Google Shape;551;p47"/>
          <p:cNvPicPr preferRelativeResize="0"/>
          <p:nvPr/>
        </p:nvPicPr>
        <p:blipFill>
          <a:blip r:embed="rId5">
            <a:alphaModFix/>
          </a:blip>
          <a:stretch>
            <a:fillRect/>
          </a:stretch>
        </p:blipFill>
        <p:spPr>
          <a:xfrm>
            <a:off x="1641849" y="612648"/>
            <a:ext cx="5860301" cy="4251952"/>
          </a:xfrm>
          <a:prstGeom prst="rect">
            <a:avLst/>
          </a:prstGeom>
          <a:noFill/>
          <a:ln>
            <a:noFill/>
          </a:ln>
        </p:spPr>
      </p:pic>
      <p:pic>
        <p:nvPicPr>
          <p:cNvPr id="552" name="Google Shape;552;p47"/>
          <p:cNvPicPr preferRelativeResize="0"/>
          <p:nvPr/>
        </p:nvPicPr>
        <p:blipFill>
          <a:blip r:embed="rId6">
            <a:alphaModFix/>
          </a:blip>
          <a:stretch>
            <a:fillRect/>
          </a:stretch>
        </p:blipFill>
        <p:spPr>
          <a:xfrm>
            <a:off x="1641849" y="612648"/>
            <a:ext cx="5860301" cy="4251952"/>
          </a:xfrm>
          <a:prstGeom prst="rect">
            <a:avLst/>
          </a:prstGeom>
          <a:noFill/>
          <a:ln>
            <a:noFill/>
          </a:ln>
        </p:spPr>
      </p:pic>
      <p:pic>
        <p:nvPicPr>
          <p:cNvPr id="553" name="Google Shape;553;p47"/>
          <p:cNvPicPr preferRelativeResize="0"/>
          <p:nvPr/>
        </p:nvPicPr>
        <p:blipFill>
          <a:blip r:embed="rId7">
            <a:alphaModFix/>
          </a:blip>
          <a:stretch>
            <a:fillRect/>
          </a:stretch>
        </p:blipFill>
        <p:spPr>
          <a:xfrm>
            <a:off x="1641849" y="612648"/>
            <a:ext cx="5860301" cy="4251952"/>
          </a:xfrm>
          <a:prstGeom prst="rect">
            <a:avLst/>
          </a:prstGeom>
          <a:noFill/>
          <a:ln>
            <a:noFill/>
          </a:ln>
        </p:spPr>
      </p:pic>
      <p:pic>
        <p:nvPicPr>
          <p:cNvPr id="554" name="Google Shape;554;p47"/>
          <p:cNvPicPr preferRelativeResize="0"/>
          <p:nvPr/>
        </p:nvPicPr>
        <p:blipFill>
          <a:blip r:embed="rId8">
            <a:alphaModFix/>
          </a:blip>
          <a:stretch>
            <a:fillRect/>
          </a:stretch>
        </p:blipFill>
        <p:spPr>
          <a:xfrm>
            <a:off x="1641849" y="612648"/>
            <a:ext cx="5860301" cy="4251952"/>
          </a:xfrm>
          <a:prstGeom prst="rect">
            <a:avLst/>
          </a:prstGeom>
          <a:noFill/>
          <a:ln>
            <a:noFill/>
          </a:ln>
        </p:spPr>
      </p:pic>
      <p:pic>
        <p:nvPicPr>
          <p:cNvPr id="555" name="Google Shape;555;p47"/>
          <p:cNvPicPr preferRelativeResize="0"/>
          <p:nvPr/>
        </p:nvPicPr>
        <p:blipFill rotWithShape="1">
          <a:blip r:embed="rId9">
            <a:alphaModFix/>
          </a:blip>
          <a:srcRect b="5332" l="25909" r="0" t="5794"/>
          <a:stretch/>
        </p:blipFill>
        <p:spPr>
          <a:xfrm>
            <a:off x="6314925" y="356616"/>
            <a:ext cx="1949475" cy="4737851"/>
          </a:xfrm>
          <a:prstGeom prst="rect">
            <a:avLst/>
          </a:prstGeom>
          <a:noFill/>
          <a:ln>
            <a:noFill/>
          </a:ln>
        </p:spPr>
      </p:pic>
      <p:grpSp>
        <p:nvGrpSpPr>
          <p:cNvPr id="556" name="Google Shape;556;p47"/>
          <p:cNvGrpSpPr/>
          <p:nvPr/>
        </p:nvGrpSpPr>
        <p:grpSpPr>
          <a:xfrm>
            <a:off x="2193025" y="966604"/>
            <a:ext cx="5092800" cy="3405725"/>
            <a:chOff x="2216700" y="635379"/>
            <a:chExt cx="5092800" cy="3405725"/>
          </a:xfrm>
        </p:grpSpPr>
        <p:sp>
          <p:nvSpPr>
            <p:cNvPr id="557" name="Google Shape;557;p47"/>
            <p:cNvSpPr txBox="1"/>
            <p:nvPr/>
          </p:nvSpPr>
          <p:spPr>
            <a:xfrm>
              <a:off x="2216700" y="3640904"/>
              <a:ext cx="34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4"/>
                  </a:solidFill>
                  <a:latin typeface="Roboto"/>
                  <a:ea typeface="Roboto"/>
                  <a:cs typeface="Roboto"/>
                  <a:sym typeface="Roboto"/>
                </a:rPr>
                <a:t>X</a:t>
              </a:r>
              <a:endParaRPr b="1">
                <a:solidFill>
                  <a:schemeClr val="accent4"/>
                </a:solidFill>
                <a:latin typeface="Roboto"/>
                <a:ea typeface="Roboto"/>
                <a:cs typeface="Roboto"/>
                <a:sym typeface="Roboto"/>
              </a:endParaRPr>
            </a:p>
          </p:txBody>
        </p:sp>
        <p:sp>
          <p:nvSpPr>
            <p:cNvPr id="558" name="Google Shape;558;p47"/>
            <p:cNvSpPr txBox="1"/>
            <p:nvPr/>
          </p:nvSpPr>
          <p:spPr>
            <a:xfrm>
              <a:off x="3408325" y="3240704"/>
              <a:ext cx="34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4"/>
                  </a:solidFill>
                  <a:latin typeface="Roboto"/>
                  <a:ea typeface="Roboto"/>
                  <a:cs typeface="Roboto"/>
                  <a:sym typeface="Roboto"/>
                </a:rPr>
                <a:t>X</a:t>
              </a:r>
              <a:endParaRPr b="1">
                <a:solidFill>
                  <a:schemeClr val="accent4"/>
                </a:solidFill>
                <a:latin typeface="Roboto"/>
                <a:ea typeface="Roboto"/>
                <a:cs typeface="Roboto"/>
                <a:sym typeface="Roboto"/>
              </a:endParaRPr>
            </a:p>
          </p:txBody>
        </p:sp>
        <p:sp>
          <p:nvSpPr>
            <p:cNvPr id="559" name="Google Shape;559;p47"/>
            <p:cNvSpPr txBox="1"/>
            <p:nvPr/>
          </p:nvSpPr>
          <p:spPr>
            <a:xfrm>
              <a:off x="5165300" y="2135354"/>
              <a:ext cx="34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4"/>
                  </a:solidFill>
                  <a:latin typeface="Roboto"/>
                  <a:ea typeface="Roboto"/>
                  <a:cs typeface="Roboto"/>
                  <a:sym typeface="Roboto"/>
                </a:rPr>
                <a:t>X</a:t>
              </a:r>
              <a:endParaRPr b="1">
                <a:solidFill>
                  <a:schemeClr val="accent4"/>
                </a:solidFill>
                <a:latin typeface="Roboto"/>
                <a:ea typeface="Roboto"/>
                <a:cs typeface="Roboto"/>
                <a:sym typeface="Roboto"/>
              </a:endParaRPr>
            </a:p>
          </p:txBody>
        </p:sp>
        <p:sp>
          <p:nvSpPr>
            <p:cNvPr id="560" name="Google Shape;560;p47"/>
            <p:cNvSpPr txBox="1"/>
            <p:nvPr/>
          </p:nvSpPr>
          <p:spPr>
            <a:xfrm>
              <a:off x="6416975" y="1113279"/>
              <a:ext cx="34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4"/>
                  </a:solidFill>
                  <a:latin typeface="Roboto"/>
                  <a:ea typeface="Roboto"/>
                  <a:cs typeface="Roboto"/>
                  <a:sym typeface="Roboto"/>
                </a:rPr>
                <a:t>X</a:t>
              </a:r>
              <a:endParaRPr b="1">
                <a:solidFill>
                  <a:schemeClr val="accent4"/>
                </a:solidFill>
                <a:latin typeface="Roboto"/>
                <a:ea typeface="Roboto"/>
                <a:cs typeface="Roboto"/>
                <a:sym typeface="Roboto"/>
              </a:endParaRPr>
            </a:p>
          </p:txBody>
        </p:sp>
        <p:sp>
          <p:nvSpPr>
            <p:cNvPr id="561" name="Google Shape;561;p47"/>
            <p:cNvSpPr txBox="1"/>
            <p:nvPr/>
          </p:nvSpPr>
          <p:spPr>
            <a:xfrm>
              <a:off x="6963600" y="635379"/>
              <a:ext cx="34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4"/>
                  </a:solidFill>
                  <a:latin typeface="Roboto"/>
                  <a:ea typeface="Roboto"/>
                  <a:cs typeface="Roboto"/>
                  <a:sym typeface="Roboto"/>
                </a:rPr>
                <a:t>X</a:t>
              </a:r>
              <a:endParaRPr b="1">
                <a:solidFill>
                  <a:schemeClr val="accent4"/>
                </a:solidFill>
                <a:latin typeface="Roboto"/>
                <a:ea typeface="Roboto"/>
                <a:cs typeface="Roboto"/>
                <a:sym typeface="Roboto"/>
              </a:endParaRPr>
            </a:p>
          </p:txBody>
        </p:sp>
      </p:grpSp>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49"/>
                                        </p:tgtEl>
                                        <p:attrNameLst>
                                          <p:attrName>style.visibility</p:attrName>
                                        </p:attrNameLst>
                                      </p:cBhvr>
                                      <p:to>
                                        <p:strVal val="visible"/>
                                      </p:to>
                                    </p:set>
                                    <p:animEffect filter="fade" transition="in">
                                      <p:cBhvr>
                                        <p:cTn dur="1000"/>
                                        <p:tgtEl>
                                          <p:spTgt spid="5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0"/>
                                        </p:tgtEl>
                                        <p:attrNameLst>
                                          <p:attrName>style.visibility</p:attrName>
                                        </p:attrNameLst>
                                      </p:cBhvr>
                                      <p:to>
                                        <p:strVal val="visible"/>
                                      </p:to>
                                    </p:set>
                                    <p:animEffect filter="fade" transition="in">
                                      <p:cBhvr>
                                        <p:cTn dur="1000"/>
                                        <p:tgtEl>
                                          <p:spTgt spid="55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51"/>
                                        </p:tgtEl>
                                        <p:attrNameLst>
                                          <p:attrName>style.visibility</p:attrName>
                                        </p:attrNameLst>
                                      </p:cBhvr>
                                      <p:to>
                                        <p:strVal val="visible"/>
                                      </p:to>
                                    </p:set>
                                    <p:animEffect filter="fade" transition="in">
                                      <p:cBhvr>
                                        <p:cTn dur="1000"/>
                                        <p:tgtEl>
                                          <p:spTgt spid="55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52"/>
                                        </p:tgtEl>
                                        <p:attrNameLst>
                                          <p:attrName>style.visibility</p:attrName>
                                        </p:attrNameLst>
                                      </p:cBhvr>
                                      <p:to>
                                        <p:strVal val="visible"/>
                                      </p:to>
                                    </p:set>
                                    <p:animEffect filter="fade" transition="in">
                                      <p:cBhvr>
                                        <p:cTn dur="1000"/>
                                        <p:tgtEl>
                                          <p:spTgt spid="552"/>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1000"/>
                                        <p:tgtEl>
                                          <p:spTgt spid="553"/>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554"/>
                                        </p:tgtEl>
                                        <p:attrNameLst>
                                          <p:attrName>style.visibility</p:attrName>
                                        </p:attrNameLst>
                                      </p:cBhvr>
                                      <p:to>
                                        <p:strVal val="visible"/>
                                      </p:to>
                                    </p:set>
                                    <p:animEffect filter="fade" transition="in">
                                      <p:cBhvr>
                                        <p:cTn dur="1000"/>
                                        <p:tgtEl>
                                          <p:spTgt spid="554"/>
                                        </p:tgtEl>
                                      </p:cBhvr>
                                    </p:animEffect>
                                  </p:childTnLst>
                                </p:cTn>
                              </p:par>
                            </p:childTnLst>
                          </p:cTn>
                        </p:par>
                        <p:par>
                          <p:cTn fill="hold">
                            <p:stCondLst>
                              <p:cond delay="5000"/>
                            </p:stCondLst>
                            <p:childTnLst>
                              <p:par>
                                <p:cTn fill="hold" nodeType="afterEffect" presetClass="entr" presetID="2" presetSubtype="2">
                                  <p:stCondLst>
                                    <p:cond delay="0"/>
                                  </p:stCondLst>
                                  <p:childTnLst>
                                    <p:set>
                                      <p:cBhvr>
                                        <p:cTn dur="1" fill="hold">
                                          <p:stCondLst>
                                            <p:cond delay="0"/>
                                          </p:stCondLst>
                                        </p:cTn>
                                        <p:tgtEl>
                                          <p:spTgt spid="555"/>
                                        </p:tgtEl>
                                        <p:attrNameLst>
                                          <p:attrName>style.visibility</p:attrName>
                                        </p:attrNameLst>
                                      </p:cBhvr>
                                      <p:to>
                                        <p:strVal val="visible"/>
                                      </p:to>
                                    </p:set>
                                    <p:anim calcmode="lin" valueType="num">
                                      <p:cBhvr additive="base">
                                        <p:cTn dur="2000"/>
                                        <p:tgtEl>
                                          <p:spTgt spid="55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555"/>
                                        </p:tgtEl>
                                      </p:cBhvr>
                                    </p:animEffect>
                                    <p:set>
                                      <p:cBhvr>
                                        <p:cTn dur="1" fill="hold">
                                          <p:stCondLst>
                                            <p:cond delay="1000"/>
                                          </p:stCondLst>
                                        </p:cTn>
                                        <p:tgtEl>
                                          <p:spTgt spid="555"/>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56"/>
                                        </p:tgtEl>
                                        <p:attrNameLst>
                                          <p:attrName>style.visibility</p:attrName>
                                        </p:attrNameLst>
                                      </p:cBhvr>
                                      <p:to>
                                        <p:strVal val="visible"/>
                                      </p:to>
                                    </p:set>
                                    <p:animEffect filter="fade" transition="in">
                                      <p:cBhvr>
                                        <p:cTn dur="2500"/>
                                        <p:tgtEl>
                                          <p:spTgt spid="5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48"/>
          <p:cNvSpPr txBox="1"/>
          <p:nvPr>
            <p:ph idx="12" type="sldNum"/>
          </p:nvPr>
        </p:nvSpPr>
        <p:spPr>
          <a:xfrm>
            <a:off x="8595300" y="4891597"/>
            <a:ext cx="548700" cy="252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605"/>
              <a:buFont typeface="Arial"/>
              <a:buNone/>
            </a:pPr>
            <a:fld id="{00000000-1234-1234-1234-123412341234}" type="slidenum">
              <a:rPr lang="en"/>
              <a:t>‹#›</a:t>
            </a:fld>
            <a:endParaRPr/>
          </a:p>
        </p:txBody>
      </p:sp>
      <p:sp>
        <p:nvSpPr>
          <p:cNvPr id="567" name="Google Shape;567;p48"/>
          <p:cNvSpPr txBox="1"/>
          <p:nvPr>
            <p:ph type="title"/>
          </p:nvPr>
        </p:nvSpPr>
        <p:spPr>
          <a:xfrm>
            <a:off x="311700" y="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Crossing the Chasm</a:t>
            </a:r>
            <a:endParaRPr/>
          </a:p>
        </p:txBody>
      </p:sp>
      <p:pic>
        <p:nvPicPr>
          <p:cNvPr id="568" name="Google Shape;568;p48"/>
          <p:cNvPicPr preferRelativeResize="0"/>
          <p:nvPr/>
        </p:nvPicPr>
        <p:blipFill>
          <a:blip r:embed="rId3">
            <a:alphaModFix/>
          </a:blip>
          <a:stretch>
            <a:fillRect/>
          </a:stretch>
        </p:blipFill>
        <p:spPr>
          <a:xfrm>
            <a:off x="1641841" y="612656"/>
            <a:ext cx="5860301" cy="4251952"/>
          </a:xfrm>
          <a:prstGeom prst="rect">
            <a:avLst/>
          </a:prstGeom>
          <a:noFill/>
          <a:ln>
            <a:noFill/>
          </a:ln>
        </p:spPr>
      </p:pic>
      <p:pic>
        <p:nvPicPr>
          <p:cNvPr id="569" name="Google Shape;569;p48"/>
          <p:cNvPicPr preferRelativeResize="0"/>
          <p:nvPr/>
        </p:nvPicPr>
        <p:blipFill>
          <a:blip r:embed="rId4">
            <a:alphaModFix/>
          </a:blip>
          <a:stretch>
            <a:fillRect/>
          </a:stretch>
        </p:blipFill>
        <p:spPr>
          <a:xfrm>
            <a:off x="1641849" y="612648"/>
            <a:ext cx="5860301" cy="4251952"/>
          </a:xfrm>
          <a:prstGeom prst="rect">
            <a:avLst/>
          </a:prstGeom>
          <a:noFill/>
          <a:ln>
            <a:noFill/>
          </a:ln>
        </p:spPr>
      </p:pic>
      <p:pic>
        <p:nvPicPr>
          <p:cNvPr id="570" name="Google Shape;570;p48"/>
          <p:cNvPicPr preferRelativeResize="0"/>
          <p:nvPr/>
        </p:nvPicPr>
        <p:blipFill>
          <a:blip r:embed="rId5">
            <a:alphaModFix/>
          </a:blip>
          <a:stretch>
            <a:fillRect/>
          </a:stretch>
        </p:blipFill>
        <p:spPr>
          <a:xfrm>
            <a:off x="1641849" y="612648"/>
            <a:ext cx="5860301" cy="4251952"/>
          </a:xfrm>
          <a:prstGeom prst="rect">
            <a:avLst/>
          </a:prstGeom>
          <a:noFill/>
          <a:ln>
            <a:noFill/>
          </a:ln>
        </p:spPr>
      </p:pic>
      <p:pic>
        <p:nvPicPr>
          <p:cNvPr id="571" name="Google Shape;571;p48"/>
          <p:cNvPicPr preferRelativeResize="0"/>
          <p:nvPr/>
        </p:nvPicPr>
        <p:blipFill>
          <a:blip r:embed="rId6">
            <a:alphaModFix/>
          </a:blip>
          <a:stretch>
            <a:fillRect/>
          </a:stretch>
        </p:blipFill>
        <p:spPr>
          <a:xfrm>
            <a:off x="1641849" y="612648"/>
            <a:ext cx="5860301" cy="4251952"/>
          </a:xfrm>
          <a:prstGeom prst="rect">
            <a:avLst/>
          </a:prstGeom>
          <a:noFill/>
          <a:ln>
            <a:noFill/>
          </a:ln>
        </p:spPr>
      </p:pic>
      <p:pic>
        <p:nvPicPr>
          <p:cNvPr id="572" name="Google Shape;572;p48"/>
          <p:cNvPicPr preferRelativeResize="0"/>
          <p:nvPr/>
        </p:nvPicPr>
        <p:blipFill>
          <a:blip r:embed="rId7">
            <a:alphaModFix/>
          </a:blip>
          <a:stretch>
            <a:fillRect/>
          </a:stretch>
        </p:blipFill>
        <p:spPr>
          <a:xfrm>
            <a:off x="1641849" y="612648"/>
            <a:ext cx="5860301" cy="4251952"/>
          </a:xfrm>
          <a:prstGeom prst="rect">
            <a:avLst/>
          </a:prstGeom>
          <a:noFill/>
          <a:ln>
            <a:noFill/>
          </a:ln>
        </p:spPr>
      </p:pic>
      <p:pic>
        <p:nvPicPr>
          <p:cNvPr id="573" name="Google Shape;573;p48"/>
          <p:cNvPicPr preferRelativeResize="0"/>
          <p:nvPr/>
        </p:nvPicPr>
        <p:blipFill>
          <a:blip r:embed="rId8">
            <a:alphaModFix/>
          </a:blip>
          <a:stretch>
            <a:fillRect/>
          </a:stretch>
        </p:blipFill>
        <p:spPr>
          <a:xfrm>
            <a:off x="1641849" y="612648"/>
            <a:ext cx="5860301" cy="4251952"/>
          </a:xfrm>
          <a:prstGeom prst="rect">
            <a:avLst/>
          </a:prstGeom>
          <a:noFill/>
          <a:ln>
            <a:noFill/>
          </a:ln>
        </p:spPr>
      </p:pic>
      <p:pic>
        <p:nvPicPr>
          <p:cNvPr id="574" name="Google Shape;574;p48"/>
          <p:cNvPicPr preferRelativeResize="0"/>
          <p:nvPr/>
        </p:nvPicPr>
        <p:blipFill>
          <a:blip r:embed="rId9">
            <a:alphaModFix/>
          </a:blip>
          <a:stretch>
            <a:fillRect/>
          </a:stretch>
        </p:blipFill>
        <p:spPr>
          <a:xfrm>
            <a:off x="1641849" y="612648"/>
            <a:ext cx="5860301" cy="4251952"/>
          </a:xfrm>
          <a:prstGeom prst="rect">
            <a:avLst/>
          </a:prstGeom>
          <a:noFill/>
          <a:ln>
            <a:noFill/>
          </a:ln>
        </p:spPr>
      </p:pic>
      <p:pic>
        <p:nvPicPr>
          <p:cNvPr id="575" name="Google Shape;575;p48"/>
          <p:cNvPicPr preferRelativeResize="0"/>
          <p:nvPr/>
        </p:nvPicPr>
        <p:blipFill>
          <a:blip r:embed="rId10">
            <a:alphaModFix/>
          </a:blip>
          <a:stretch>
            <a:fillRect/>
          </a:stretch>
        </p:blipFill>
        <p:spPr>
          <a:xfrm>
            <a:off x="1641849" y="612648"/>
            <a:ext cx="5860301" cy="4251952"/>
          </a:xfrm>
          <a:prstGeom prst="rect">
            <a:avLst/>
          </a:prstGeom>
          <a:noFill/>
          <a:ln>
            <a:noFill/>
          </a:ln>
        </p:spPr>
      </p:pic>
      <p:pic>
        <p:nvPicPr>
          <p:cNvPr id="576" name="Google Shape;576;p48"/>
          <p:cNvPicPr preferRelativeResize="0"/>
          <p:nvPr/>
        </p:nvPicPr>
        <p:blipFill>
          <a:blip r:embed="rId11">
            <a:alphaModFix/>
          </a:blip>
          <a:stretch>
            <a:fillRect/>
          </a:stretch>
        </p:blipFill>
        <p:spPr>
          <a:xfrm>
            <a:off x="1641849" y="612648"/>
            <a:ext cx="5860301" cy="4251952"/>
          </a:xfrm>
          <a:prstGeom prst="rect">
            <a:avLst/>
          </a:prstGeom>
          <a:noFill/>
          <a:ln>
            <a:noFill/>
          </a:ln>
        </p:spPr>
      </p:pic>
      <p:pic>
        <p:nvPicPr>
          <p:cNvPr id="577" name="Google Shape;577;p48"/>
          <p:cNvPicPr preferRelativeResize="0"/>
          <p:nvPr/>
        </p:nvPicPr>
        <p:blipFill>
          <a:blip r:embed="rId12">
            <a:alphaModFix/>
          </a:blip>
          <a:stretch>
            <a:fillRect/>
          </a:stretch>
        </p:blipFill>
        <p:spPr>
          <a:xfrm>
            <a:off x="1641849" y="612648"/>
            <a:ext cx="5860301" cy="4251952"/>
          </a:xfrm>
          <a:prstGeom prst="rect">
            <a:avLst/>
          </a:prstGeom>
          <a:noFill/>
          <a:ln>
            <a:noFill/>
          </a:ln>
        </p:spPr>
      </p:pic>
      <p:pic>
        <p:nvPicPr>
          <p:cNvPr id="578" name="Google Shape;578;p48"/>
          <p:cNvPicPr preferRelativeResize="0"/>
          <p:nvPr/>
        </p:nvPicPr>
        <p:blipFill>
          <a:blip r:embed="rId13">
            <a:alphaModFix/>
          </a:blip>
          <a:stretch>
            <a:fillRect/>
          </a:stretch>
        </p:blipFill>
        <p:spPr>
          <a:xfrm>
            <a:off x="1641849" y="612648"/>
            <a:ext cx="5860301" cy="4251952"/>
          </a:xfrm>
          <a:prstGeom prst="rect">
            <a:avLst/>
          </a:prstGeom>
          <a:noFill/>
          <a:ln>
            <a:noFill/>
          </a:ln>
        </p:spPr>
      </p:pic>
      <p:pic>
        <p:nvPicPr>
          <p:cNvPr id="579" name="Google Shape;579;p48"/>
          <p:cNvPicPr preferRelativeResize="0"/>
          <p:nvPr/>
        </p:nvPicPr>
        <p:blipFill>
          <a:blip r:embed="rId14">
            <a:alphaModFix/>
          </a:blip>
          <a:stretch>
            <a:fillRect/>
          </a:stretch>
        </p:blipFill>
        <p:spPr>
          <a:xfrm>
            <a:off x="1641849" y="612648"/>
            <a:ext cx="5860301" cy="4251952"/>
          </a:xfrm>
          <a:prstGeom prst="rect">
            <a:avLst/>
          </a:prstGeom>
          <a:noFill/>
          <a:ln>
            <a:noFill/>
          </a:ln>
        </p:spPr>
      </p:pic>
      <p:pic>
        <p:nvPicPr>
          <p:cNvPr id="580" name="Google Shape;580;p48"/>
          <p:cNvPicPr preferRelativeResize="0"/>
          <p:nvPr/>
        </p:nvPicPr>
        <p:blipFill>
          <a:blip r:embed="rId15">
            <a:alphaModFix/>
          </a:blip>
          <a:stretch>
            <a:fillRect/>
          </a:stretch>
        </p:blipFill>
        <p:spPr>
          <a:xfrm>
            <a:off x="1641851" y="612656"/>
            <a:ext cx="5860301" cy="4251952"/>
          </a:xfrm>
          <a:prstGeom prst="rect">
            <a:avLst/>
          </a:prstGeom>
          <a:noFill/>
          <a:ln>
            <a:noFill/>
          </a:ln>
        </p:spPr>
      </p:pic>
      <p:grpSp>
        <p:nvGrpSpPr>
          <p:cNvPr id="581" name="Google Shape;581;p48"/>
          <p:cNvGrpSpPr/>
          <p:nvPr/>
        </p:nvGrpSpPr>
        <p:grpSpPr>
          <a:xfrm>
            <a:off x="389150" y="1318400"/>
            <a:ext cx="3891100" cy="2660400"/>
            <a:chOff x="389150" y="1318400"/>
            <a:chExt cx="3891100" cy="2660400"/>
          </a:xfrm>
        </p:grpSpPr>
        <p:grpSp>
          <p:nvGrpSpPr>
            <p:cNvPr id="582" name="Google Shape;582;p48"/>
            <p:cNvGrpSpPr/>
            <p:nvPr/>
          </p:nvGrpSpPr>
          <p:grpSpPr>
            <a:xfrm>
              <a:off x="585050" y="3546500"/>
              <a:ext cx="3695200" cy="432300"/>
              <a:chOff x="615225" y="1436050"/>
              <a:chExt cx="3695200" cy="432300"/>
            </a:xfrm>
          </p:grpSpPr>
          <p:sp>
            <p:nvSpPr>
              <p:cNvPr id="583" name="Google Shape;583;p48"/>
              <p:cNvSpPr/>
              <p:nvPr/>
            </p:nvSpPr>
            <p:spPr>
              <a:xfrm>
                <a:off x="1782925" y="1436050"/>
                <a:ext cx="2527500" cy="4323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8"/>
              <p:cNvSpPr/>
              <p:nvPr/>
            </p:nvSpPr>
            <p:spPr>
              <a:xfrm>
                <a:off x="615225" y="1457650"/>
                <a:ext cx="548700" cy="389100"/>
              </a:xfrm>
              <a:prstGeom prst="rightArrow">
                <a:avLst>
                  <a:gd fmla="val 50000" name="adj1"/>
                  <a:gd fmla="val 50000" name="adj2"/>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 name="Google Shape;585;p48"/>
            <p:cNvSpPr txBox="1"/>
            <p:nvPr/>
          </p:nvSpPr>
          <p:spPr>
            <a:xfrm>
              <a:off x="2235650" y="3566160"/>
              <a:ext cx="34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4"/>
                  </a:solidFill>
                  <a:latin typeface="Roboto"/>
                  <a:ea typeface="Roboto"/>
                  <a:cs typeface="Roboto"/>
                  <a:sym typeface="Roboto"/>
                </a:rPr>
                <a:t>X</a:t>
              </a:r>
              <a:endParaRPr b="1">
                <a:solidFill>
                  <a:schemeClr val="accent4"/>
                </a:solidFill>
                <a:latin typeface="Roboto"/>
                <a:ea typeface="Roboto"/>
                <a:cs typeface="Roboto"/>
                <a:sym typeface="Roboto"/>
              </a:endParaRPr>
            </a:p>
          </p:txBody>
        </p:sp>
        <p:sp>
          <p:nvSpPr>
            <p:cNvPr id="586" name="Google Shape;586;p48"/>
            <p:cNvSpPr txBox="1"/>
            <p:nvPr/>
          </p:nvSpPr>
          <p:spPr>
            <a:xfrm>
              <a:off x="2055625" y="3566160"/>
              <a:ext cx="34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4"/>
                  </a:solidFill>
                  <a:latin typeface="Roboto"/>
                  <a:ea typeface="Roboto"/>
                  <a:cs typeface="Roboto"/>
                  <a:sym typeface="Roboto"/>
                </a:rPr>
                <a:t>X</a:t>
              </a:r>
              <a:endParaRPr b="1">
                <a:solidFill>
                  <a:schemeClr val="accent4"/>
                </a:solidFill>
                <a:latin typeface="Roboto"/>
                <a:ea typeface="Roboto"/>
                <a:cs typeface="Roboto"/>
                <a:sym typeface="Roboto"/>
              </a:endParaRPr>
            </a:p>
          </p:txBody>
        </p:sp>
        <p:sp>
          <p:nvSpPr>
            <p:cNvPr id="587" name="Google Shape;587;p48"/>
            <p:cNvSpPr txBox="1"/>
            <p:nvPr/>
          </p:nvSpPr>
          <p:spPr>
            <a:xfrm>
              <a:off x="2692850" y="3566160"/>
              <a:ext cx="34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4"/>
                  </a:solidFill>
                  <a:latin typeface="Roboto"/>
                  <a:ea typeface="Roboto"/>
                  <a:cs typeface="Roboto"/>
                  <a:sym typeface="Roboto"/>
                </a:rPr>
                <a:t>X</a:t>
              </a:r>
              <a:endParaRPr b="1">
                <a:solidFill>
                  <a:schemeClr val="accent4"/>
                </a:solidFill>
                <a:latin typeface="Roboto"/>
                <a:ea typeface="Roboto"/>
                <a:cs typeface="Roboto"/>
                <a:sym typeface="Roboto"/>
              </a:endParaRPr>
            </a:p>
          </p:txBody>
        </p:sp>
        <p:sp>
          <p:nvSpPr>
            <p:cNvPr id="588" name="Google Shape;588;p48"/>
            <p:cNvSpPr txBox="1"/>
            <p:nvPr/>
          </p:nvSpPr>
          <p:spPr>
            <a:xfrm>
              <a:off x="3446950" y="3566160"/>
              <a:ext cx="34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4"/>
                  </a:solidFill>
                  <a:latin typeface="Roboto"/>
                  <a:ea typeface="Roboto"/>
                  <a:cs typeface="Roboto"/>
                  <a:sym typeface="Roboto"/>
                </a:rPr>
                <a:t>X</a:t>
              </a:r>
              <a:endParaRPr b="1">
                <a:solidFill>
                  <a:schemeClr val="accent4"/>
                </a:solidFill>
                <a:latin typeface="Roboto"/>
                <a:ea typeface="Roboto"/>
                <a:cs typeface="Roboto"/>
                <a:sym typeface="Roboto"/>
              </a:endParaRPr>
            </a:p>
          </p:txBody>
        </p:sp>
        <p:sp>
          <p:nvSpPr>
            <p:cNvPr id="589" name="Google Shape;589;p48"/>
            <p:cNvSpPr txBox="1"/>
            <p:nvPr/>
          </p:nvSpPr>
          <p:spPr>
            <a:xfrm>
              <a:off x="2555075" y="3566160"/>
              <a:ext cx="34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4"/>
                  </a:solidFill>
                  <a:latin typeface="Roboto"/>
                  <a:ea typeface="Roboto"/>
                  <a:cs typeface="Roboto"/>
                  <a:sym typeface="Roboto"/>
                </a:rPr>
                <a:t>X</a:t>
              </a:r>
              <a:endParaRPr b="1">
                <a:solidFill>
                  <a:schemeClr val="accent4"/>
                </a:solidFill>
                <a:latin typeface="Roboto"/>
                <a:ea typeface="Roboto"/>
                <a:cs typeface="Roboto"/>
                <a:sym typeface="Roboto"/>
              </a:endParaRPr>
            </a:p>
          </p:txBody>
        </p:sp>
        <p:sp>
          <p:nvSpPr>
            <p:cNvPr id="590" name="Google Shape;590;p48"/>
            <p:cNvSpPr txBox="1"/>
            <p:nvPr/>
          </p:nvSpPr>
          <p:spPr>
            <a:xfrm>
              <a:off x="3035750" y="3566160"/>
              <a:ext cx="34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4"/>
                  </a:solidFill>
                  <a:latin typeface="Roboto"/>
                  <a:ea typeface="Roboto"/>
                  <a:cs typeface="Roboto"/>
                  <a:sym typeface="Roboto"/>
                </a:rPr>
                <a:t>X</a:t>
              </a:r>
              <a:endParaRPr b="1">
                <a:solidFill>
                  <a:schemeClr val="accent4"/>
                </a:solidFill>
                <a:latin typeface="Roboto"/>
                <a:ea typeface="Roboto"/>
                <a:cs typeface="Roboto"/>
                <a:sym typeface="Roboto"/>
              </a:endParaRPr>
            </a:p>
          </p:txBody>
        </p:sp>
        <p:sp>
          <p:nvSpPr>
            <p:cNvPr id="591" name="Google Shape;591;p48"/>
            <p:cNvSpPr txBox="1"/>
            <p:nvPr/>
          </p:nvSpPr>
          <p:spPr>
            <a:xfrm>
              <a:off x="3781950" y="3566160"/>
              <a:ext cx="34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4"/>
                  </a:solidFill>
                  <a:latin typeface="Roboto"/>
                  <a:ea typeface="Roboto"/>
                  <a:cs typeface="Roboto"/>
                  <a:sym typeface="Roboto"/>
                </a:rPr>
                <a:t>X</a:t>
              </a:r>
              <a:endParaRPr b="1">
                <a:solidFill>
                  <a:schemeClr val="accent4"/>
                </a:solidFill>
                <a:latin typeface="Roboto"/>
                <a:ea typeface="Roboto"/>
                <a:cs typeface="Roboto"/>
                <a:sym typeface="Roboto"/>
              </a:endParaRPr>
            </a:p>
          </p:txBody>
        </p:sp>
        <p:sp>
          <p:nvSpPr>
            <p:cNvPr id="592" name="Google Shape;592;p48"/>
            <p:cNvSpPr txBox="1"/>
            <p:nvPr/>
          </p:nvSpPr>
          <p:spPr>
            <a:xfrm>
              <a:off x="389150" y="1318400"/>
              <a:ext cx="13542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Chasm Crossing </a:t>
              </a:r>
              <a:endParaRPr b="1">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C2</a:t>
              </a:r>
              <a:r>
                <a:rPr b="1" lang="en">
                  <a:latin typeface="Roboto"/>
                  <a:ea typeface="Roboto"/>
                  <a:cs typeface="Roboto"/>
                  <a:sym typeface="Roboto"/>
                </a:rPr>
                <a:t>:</a:t>
              </a:r>
              <a:r>
                <a:rPr b="1" lang="en">
                  <a:solidFill>
                    <a:schemeClr val="accent4"/>
                  </a:solidFill>
                  <a:latin typeface="Roboto"/>
                  <a:ea typeface="Roboto"/>
                  <a:cs typeface="Roboto"/>
                  <a:sym typeface="Roboto"/>
                </a:rPr>
                <a:t> 2</a:t>
              </a:r>
              <a:endParaRPr b="1">
                <a:solidFill>
                  <a:schemeClr val="accent4"/>
                </a:solidFill>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C6</a:t>
              </a:r>
              <a:r>
                <a:rPr b="1" lang="en">
                  <a:latin typeface="Roboto"/>
                  <a:ea typeface="Roboto"/>
                  <a:cs typeface="Roboto"/>
                  <a:sym typeface="Roboto"/>
                </a:rPr>
                <a:t>:</a:t>
              </a:r>
              <a:r>
                <a:rPr b="1" lang="en">
                  <a:solidFill>
                    <a:schemeClr val="accent4"/>
                  </a:solidFill>
                  <a:latin typeface="Roboto"/>
                  <a:ea typeface="Roboto"/>
                  <a:cs typeface="Roboto"/>
                  <a:sym typeface="Roboto"/>
                </a:rPr>
                <a:t> 4</a:t>
              </a:r>
              <a:endParaRPr b="1">
                <a:solidFill>
                  <a:schemeClr val="accent4"/>
                </a:solidFill>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C5</a:t>
              </a:r>
              <a:r>
                <a:rPr b="1" lang="en">
                  <a:latin typeface="Roboto"/>
                  <a:ea typeface="Roboto"/>
                  <a:cs typeface="Roboto"/>
                  <a:sym typeface="Roboto"/>
                </a:rPr>
                <a:t>:</a:t>
              </a:r>
              <a:r>
                <a:rPr b="1" lang="en">
                  <a:solidFill>
                    <a:schemeClr val="accent4"/>
                  </a:solidFill>
                  <a:latin typeface="Roboto"/>
                  <a:ea typeface="Roboto"/>
                  <a:cs typeface="Roboto"/>
                  <a:sym typeface="Roboto"/>
                </a:rPr>
                <a:t> 6</a:t>
              </a:r>
              <a:endParaRPr b="1">
                <a:solidFill>
                  <a:schemeClr val="accent4"/>
                </a:solidFill>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C4</a:t>
              </a:r>
              <a:r>
                <a:rPr b="1" lang="en">
                  <a:latin typeface="Roboto"/>
                  <a:ea typeface="Roboto"/>
                  <a:cs typeface="Roboto"/>
                  <a:sym typeface="Roboto"/>
                </a:rPr>
                <a:t>:</a:t>
              </a:r>
              <a:r>
                <a:rPr b="1" lang="en">
                  <a:solidFill>
                    <a:schemeClr val="accent4"/>
                  </a:solidFill>
                  <a:latin typeface="Roboto"/>
                  <a:ea typeface="Roboto"/>
                  <a:cs typeface="Roboto"/>
                  <a:sym typeface="Roboto"/>
                </a:rPr>
                <a:t> 8</a:t>
              </a:r>
              <a:endParaRPr b="1">
                <a:solidFill>
                  <a:schemeClr val="accent4"/>
                </a:solidFill>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C7</a:t>
              </a:r>
              <a:r>
                <a:rPr b="1" lang="en">
                  <a:latin typeface="Roboto"/>
                  <a:ea typeface="Roboto"/>
                  <a:cs typeface="Roboto"/>
                  <a:sym typeface="Roboto"/>
                </a:rPr>
                <a:t>:</a:t>
              </a:r>
              <a:r>
                <a:rPr b="1" lang="en">
                  <a:solidFill>
                    <a:schemeClr val="accent4"/>
                  </a:solidFill>
                  <a:latin typeface="Roboto"/>
                  <a:ea typeface="Roboto"/>
                  <a:cs typeface="Roboto"/>
                  <a:sym typeface="Roboto"/>
                </a:rPr>
                <a:t> 12</a:t>
              </a:r>
              <a:endParaRPr b="1">
                <a:solidFill>
                  <a:schemeClr val="accent4"/>
                </a:solidFill>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C1</a:t>
              </a:r>
              <a:r>
                <a:rPr b="1" lang="en">
                  <a:latin typeface="Roboto"/>
                  <a:ea typeface="Roboto"/>
                  <a:cs typeface="Roboto"/>
                  <a:sym typeface="Roboto"/>
                </a:rPr>
                <a:t>:</a:t>
              </a:r>
              <a:r>
                <a:rPr b="1" lang="en">
                  <a:solidFill>
                    <a:schemeClr val="accent4"/>
                  </a:solidFill>
                  <a:latin typeface="Roboto"/>
                  <a:ea typeface="Roboto"/>
                  <a:cs typeface="Roboto"/>
                  <a:sym typeface="Roboto"/>
                </a:rPr>
                <a:t> 17</a:t>
              </a:r>
              <a:endParaRPr b="1">
                <a:solidFill>
                  <a:schemeClr val="accent4"/>
                </a:solidFill>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C3</a:t>
              </a:r>
              <a:r>
                <a:rPr b="1" lang="en">
                  <a:latin typeface="Roboto"/>
                  <a:ea typeface="Roboto"/>
                  <a:cs typeface="Roboto"/>
                  <a:sym typeface="Roboto"/>
                </a:rPr>
                <a:t>:</a:t>
              </a:r>
              <a:r>
                <a:rPr b="1" lang="en">
                  <a:solidFill>
                    <a:schemeClr val="accent4"/>
                  </a:solidFill>
                  <a:latin typeface="Roboto"/>
                  <a:ea typeface="Roboto"/>
                  <a:cs typeface="Roboto"/>
                  <a:sym typeface="Roboto"/>
                </a:rPr>
                <a:t> 22</a:t>
              </a:r>
              <a:endParaRPr b="1">
                <a:solidFill>
                  <a:schemeClr val="accent4"/>
                </a:solidFill>
                <a:latin typeface="Roboto"/>
                <a:ea typeface="Roboto"/>
                <a:cs typeface="Roboto"/>
                <a:sym typeface="Roboto"/>
              </a:endParaRPr>
            </a:p>
          </p:txBody>
        </p:sp>
      </p:grpSp>
      <p:grpSp>
        <p:nvGrpSpPr>
          <p:cNvPr id="593" name="Google Shape;593;p48"/>
          <p:cNvGrpSpPr/>
          <p:nvPr/>
        </p:nvGrpSpPr>
        <p:grpSpPr>
          <a:xfrm>
            <a:off x="5202099" y="1495925"/>
            <a:ext cx="3997176" cy="1107050"/>
            <a:chOff x="5202099" y="1572125"/>
            <a:chExt cx="3997176" cy="1107050"/>
          </a:xfrm>
        </p:grpSpPr>
        <p:sp>
          <p:nvSpPr>
            <p:cNvPr id="594" name="Google Shape;594;p48"/>
            <p:cNvSpPr/>
            <p:nvPr/>
          </p:nvSpPr>
          <p:spPr>
            <a:xfrm>
              <a:off x="5485024" y="1572125"/>
              <a:ext cx="335100" cy="3567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8"/>
            <p:cNvSpPr/>
            <p:nvPr/>
          </p:nvSpPr>
          <p:spPr>
            <a:xfrm>
              <a:off x="5202099" y="2036825"/>
              <a:ext cx="335100" cy="3567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6" name="Google Shape;596;p48"/>
            <p:cNvCxnSpPr>
              <a:endCxn id="594" idx="6"/>
            </p:cNvCxnSpPr>
            <p:nvPr/>
          </p:nvCxnSpPr>
          <p:spPr>
            <a:xfrm rot="10800000">
              <a:off x="5820124" y="1750475"/>
              <a:ext cx="2015700" cy="170700"/>
            </a:xfrm>
            <a:prstGeom prst="straightConnector1">
              <a:avLst/>
            </a:prstGeom>
            <a:noFill/>
            <a:ln cap="flat" cmpd="sng" w="9525">
              <a:solidFill>
                <a:schemeClr val="dk2"/>
              </a:solidFill>
              <a:prstDash val="solid"/>
              <a:round/>
              <a:headEnd len="med" w="med" type="none"/>
              <a:tailEnd len="med" w="med" type="triangle"/>
            </a:ln>
          </p:spPr>
        </p:cxnSp>
        <p:cxnSp>
          <p:nvCxnSpPr>
            <p:cNvPr id="597" name="Google Shape;597;p48"/>
            <p:cNvCxnSpPr>
              <a:endCxn id="595" idx="6"/>
            </p:cNvCxnSpPr>
            <p:nvPr/>
          </p:nvCxnSpPr>
          <p:spPr>
            <a:xfrm flipH="1">
              <a:off x="5537199" y="1925975"/>
              <a:ext cx="2303400" cy="289200"/>
            </a:xfrm>
            <a:prstGeom prst="straightConnector1">
              <a:avLst/>
            </a:prstGeom>
            <a:noFill/>
            <a:ln cap="flat" cmpd="sng" w="9525">
              <a:solidFill>
                <a:schemeClr val="dk2"/>
              </a:solidFill>
              <a:prstDash val="solid"/>
              <a:round/>
              <a:headEnd len="med" w="med" type="none"/>
              <a:tailEnd len="med" w="med" type="triangle"/>
            </a:ln>
          </p:spPr>
        </p:cxnSp>
        <p:sp>
          <p:nvSpPr>
            <p:cNvPr id="598" name="Google Shape;598;p48"/>
            <p:cNvSpPr txBox="1"/>
            <p:nvPr/>
          </p:nvSpPr>
          <p:spPr>
            <a:xfrm>
              <a:off x="7817475" y="1632475"/>
              <a:ext cx="1381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Convergence</a:t>
              </a:r>
              <a:endParaRPr b="1">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Points</a:t>
              </a:r>
              <a:endParaRPr b="1">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C5-C6: </a:t>
              </a:r>
              <a:r>
                <a:rPr b="1" lang="en">
                  <a:solidFill>
                    <a:schemeClr val="accent4"/>
                  </a:solidFill>
                  <a:latin typeface="Roboto"/>
                  <a:ea typeface="Roboto"/>
                  <a:cs typeface="Roboto"/>
                  <a:sym typeface="Roboto"/>
                </a:rPr>
                <a:t>44</a:t>
              </a:r>
              <a:endParaRPr b="1">
                <a:solidFill>
                  <a:schemeClr val="accent4"/>
                </a:solidFill>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C7-C4: </a:t>
              </a:r>
              <a:r>
                <a:rPr b="1" lang="en">
                  <a:solidFill>
                    <a:schemeClr val="accent4"/>
                  </a:solidFill>
                  <a:latin typeface="Roboto"/>
                  <a:ea typeface="Roboto"/>
                  <a:cs typeface="Roboto"/>
                  <a:sym typeface="Roboto"/>
                </a:rPr>
                <a:t>38</a:t>
              </a:r>
              <a:endParaRPr b="1">
                <a:solidFill>
                  <a:schemeClr val="accent4"/>
                </a:solidFill>
                <a:latin typeface="Roboto"/>
                <a:ea typeface="Roboto"/>
                <a:cs typeface="Roboto"/>
                <a:sym typeface="Robo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74"/>
                                        </p:tgtEl>
                                        <p:attrNameLst>
                                          <p:attrName>style.visibility</p:attrName>
                                        </p:attrNameLst>
                                      </p:cBhvr>
                                      <p:to>
                                        <p:strVal val="visible"/>
                                      </p:to>
                                    </p:set>
                                    <p:animEffect filter="fade" transition="in">
                                      <p:cBhvr>
                                        <p:cTn dur="1500"/>
                                        <p:tgtEl>
                                          <p:spTgt spid="574"/>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575"/>
                                        </p:tgtEl>
                                        <p:attrNameLst>
                                          <p:attrName>style.visibility</p:attrName>
                                        </p:attrNameLst>
                                      </p:cBhvr>
                                      <p:to>
                                        <p:strVal val="visible"/>
                                      </p:to>
                                    </p:set>
                                    <p:animEffect filter="fade" transition="in">
                                      <p:cBhvr>
                                        <p:cTn dur="1000"/>
                                        <p:tgtEl>
                                          <p:spTgt spid="575"/>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576"/>
                                        </p:tgtEl>
                                        <p:attrNameLst>
                                          <p:attrName>style.visibility</p:attrName>
                                        </p:attrNameLst>
                                      </p:cBhvr>
                                      <p:to>
                                        <p:strVal val="visible"/>
                                      </p:to>
                                    </p:set>
                                    <p:animEffect filter="fade" transition="in">
                                      <p:cBhvr>
                                        <p:cTn dur="1000"/>
                                        <p:tgtEl>
                                          <p:spTgt spid="576"/>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577"/>
                                        </p:tgtEl>
                                        <p:attrNameLst>
                                          <p:attrName>style.visibility</p:attrName>
                                        </p:attrNameLst>
                                      </p:cBhvr>
                                      <p:to>
                                        <p:strVal val="visible"/>
                                      </p:to>
                                    </p:set>
                                    <p:animEffect filter="fade" transition="in">
                                      <p:cBhvr>
                                        <p:cTn dur="1000"/>
                                        <p:tgtEl>
                                          <p:spTgt spid="577"/>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578"/>
                                        </p:tgtEl>
                                        <p:attrNameLst>
                                          <p:attrName>style.visibility</p:attrName>
                                        </p:attrNameLst>
                                      </p:cBhvr>
                                      <p:to>
                                        <p:strVal val="visible"/>
                                      </p:to>
                                    </p:set>
                                    <p:animEffect filter="fade" transition="in">
                                      <p:cBhvr>
                                        <p:cTn dur="1000"/>
                                        <p:tgtEl>
                                          <p:spTgt spid="578"/>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579"/>
                                        </p:tgtEl>
                                        <p:attrNameLst>
                                          <p:attrName>style.visibility</p:attrName>
                                        </p:attrNameLst>
                                      </p:cBhvr>
                                      <p:to>
                                        <p:strVal val="visible"/>
                                      </p:to>
                                    </p:set>
                                    <p:animEffect filter="fade" transition="in">
                                      <p:cBhvr>
                                        <p:cTn dur="1000"/>
                                        <p:tgtEl>
                                          <p:spTgt spid="579"/>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580"/>
                                        </p:tgtEl>
                                        <p:attrNameLst>
                                          <p:attrName>style.visibility</p:attrName>
                                        </p:attrNameLst>
                                      </p:cBhvr>
                                      <p:to>
                                        <p:strVal val="visible"/>
                                      </p:to>
                                    </p:set>
                                    <p:animEffect filter="fade" transition="in">
                                      <p:cBhvr>
                                        <p:cTn dur="1000"/>
                                        <p:tgtEl>
                                          <p:spTgt spid="5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1"/>
                                        </p:tgtEl>
                                        <p:attrNameLst>
                                          <p:attrName>style.visibility</p:attrName>
                                        </p:attrNameLst>
                                      </p:cBhvr>
                                      <p:to>
                                        <p:strVal val="visible"/>
                                      </p:to>
                                    </p:set>
                                    <p:animEffect filter="fade" transition="in">
                                      <p:cBhvr>
                                        <p:cTn dur="1000"/>
                                        <p:tgtEl>
                                          <p:spTgt spid="5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3"/>
                                        </p:tgtEl>
                                        <p:attrNameLst>
                                          <p:attrName>style.visibility</p:attrName>
                                        </p:attrNameLst>
                                      </p:cBhvr>
                                      <p:to>
                                        <p:strVal val="visible"/>
                                      </p:to>
                                    </p:set>
                                    <p:animEffect filter="fade" transition="in">
                                      <p:cBhvr>
                                        <p:cTn dur="1000"/>
                                        <p:tgtEl>
                                          <p:spTgt spid="5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49"/>
          <p:cNvSpPr txBox="1"/>
          <p:nvPr>
            <p:ph idx="12" type="sldNum"/>
          </p:nvPr>
        </p:nvSpPr>
        <p:spPr>
          <a:xfrm>
            <a:off x="8595300" y="4891597"/>
            <a:ext cx="548700" cy="252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605"/>
              <a:buFont typeface="Arial"/>
              <a:buNone/>
            </a:pPr>
            <a:fld id="{00000000-1234-1234-1234-123412341234}" type="slidenum">
              <a:rPr lang="en"/>
              <a:t>‹#›</a:t>
            </a:fld>
            <a:endParaRPr/>
          </a:p>
        </p:txBody>
      </p:sp>
      <p:sp>
        <p:nvSpPr>
          <p:cNvPr id="604" name="Google Shape;604;p49"/>
          <p:cNvSpPr txBox="1"/>
          <p:nvPr/>
        </p:nvSpPr>
        <p:spPr>
          <a:xfrm>
            <a:off x="3010075" y="379050"/>
            <a:ext cx="4714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1"/>
                </a:solidFill>
                <a:latin typeface="Roboto"/>
                <a:ea typeface="Roboto"/>
                <a:cs typeface="Roboto"/>
                <a:sym typeface="Roboto"/>
              </a:rPr>
              <a:t>Key learnings and potential areas for further research</a:t>
            </a:r>
            <a:endParaRPr b="1" sz="1300">
              <a:solidFill>
                <a:schemeClr val="accent1"/>
              </a:solidFill>
              <a:latin typeface="Roboto"/>
              <a:ea typeface="Roboto"/>
              <a:cs typeface="Roboto"/>
              <a:sym typeface="Roboto"/>
            </a:endParaRPr>
          </a:p>
        </p:txBody>
      </p:sp>
      <p:sp>
        <p:nvSpPr>
          <p:cNvPr id="605" name="Google Shape;605;p49"/>
          <p:cNvSpPr txBox="1"/>
          <p:nvPr/>
        </p:nvSpPr>
        <p:spPr>
          <a:xfrm>
            <a:off x="3084125" y="763950"/>
            <a:ext cx="2801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1"/>
                </a:solidFill>
                <a:latin typeface="Roboto"/>
                <a:ea typeface="Roboto"/>
                <a:cs typeface="Roboto"/>
                <a:sym typeface="Roboto"/>
              </a:rPr>
              <a:t>Gaming is no “game”...</a:t>
            </a:r>
            <a:endParaRPr b="1" sz="1200">
              <a:solidFill>
                <a:schemeClr val="accent1"/>
              </a:solidFill>
              <a:latin typeface="Roboto"/>
              <a:ea typeface="Roboto"/>
              <a:cs typeface="Roboto"/>
              <a:sym typeface="Roboto"/>
            </a:endParaRPr>
          </a:p>
        </p:txBody>
      </p:sp>
      <p:grpSp>
        <p:nvGrpSpPr>
          <p:cNvPr id="606" name="Google Shape;606;p49"/>
          <p:cNvGrpSpPr/>
          <p:nvPr/>
        </p:nvGrpSpPr>
        <p:grpSpPr>
          <a:xfrm>
            <a:off x="3147825" y="3132375"/>
            <a:ext cx="5399850" cy="1488275"/>
            <a:chOff x="3147825" y="3284775"/>
            <a:chExt cx="5399850" cy="1488275"/>
          </a:xfrm>
        </p:grpSpPr>
        <p:sp>
          <p:nvSpPr>
            <p:cNvPr id="607" name="Google Shape;607;p49"/>
            <p:cNvSpPr txBox="1"/>
            <p:nvPr/>
          </p:nvSpPr>
          <p:spPr>
            <a:xfrm>
              <a:off x="3729975" y="3595550"/>
              <a:ext cx="4817700" cy="1177500"/>
            </a:xfrm>
            <a:prstGeom prst="rect">
              <a:avLst/>
            </a:prstGeom>
            <a:noFill/>
            <a:ln>
              <a:noFill/>
            </a:ln>
          </p:spPr>
          <p:txBody>
            <a:bodyPr anchorCtr="0" anchor="t" bIns="34275" lIns="68575" spcFirstLastPara="1" rIns="68575" wrap="square" tIns="34275">
              <a:spAutoFit/>
            </a:bodyPr>
            <a:lstStyle/>
            <a:p>
              <a:pPr indent="-304800" lvl="0" marL="457200" marR="0" rtl="0" algn="l">
                <a:spcBef>
                  <a:spcPts val="0"/>
                </a:spcBef>
                <a:spcAft>
                  <a:spcPts val="0"/>
                </a:spcAft>
                <a:buClr>
                  <a:schemeClr val="dk1"/>
                </a:buClr>
                <a:buSzPts val="1200"/>
                <a:buFont typeface="Calibri"/>
                <a:buChar char="●"/>
              </a:pPr>
              <a:r>
                <a:rPr b="1" lang="en" sz="1200">
                  <a:solidFill>
                    <a:schemeClr val="dk1"/>
                  </a:solidFill>
                  <a:latin typeface="Calibri"/>
                  <a:ea typeface="Calibri"/>
                  <a:cs typeface="Calibri"/>
                  <a:sym typeface="Calibri"/>
                </a:rPr>
                <a:t>Earnings and monetization</a:t>
              </a:r>
              <a:r>
                <a:rPr lang="en" sz="1200">
                  <a:solidFill>
                    <a:schemeClr val="dk1"/>
                  </a:solidFill>
                  <a:latin typeface="Calibri"/>
                  <a:ea typeface="Calibri"/>
                  <a:cs typeface="Calibri"/>
                  <a:sym typeface="Calibri"/>
                </a:rPr>
                <a:t> could add another parameter for success</a:t>
              </a:r>
              <a:endParaRPr sz="1200">
                <a:solidFill>
                  <a:schemeClr val="dk1"/>
                </a:solidFill>
                <a:latin typeface="Calibri"/>
                <a:ea typeface="Calibri"/>
                <a:cs typeface="Calibri"/>
                <a:sym typeface="Calibri"/>
              </a:endParaRPr>
            </a:p>
            <a:p>
              <a:pPr indent="-304800" lvl="0" marL="457200" marR="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Diversity outside of Steam could provide insight on top games with other </a:t>
              </a:r>
              <a:r>
                <a:rPr b="1" lang="en" sz="1200">
                  <a:solidFill>
                    <a:schemeClr val="dk1"/>
                  </a:solidFill>
                  <a:latin typeface="Calibri"/>
                  <a:ea typeface="Calibri"/>
                  <a:cs typeface="Calibri"/>
                  <a:sym typeface="Calibri"/>
                </a:rPr>
                <a:t>proprietary gaming platforms</a:t>
              </a:r>
              <a:r>
                <a:rPr lang="en" sz="1200">
                  <a:solidFill>
                    <a:schemeClr val="dk1"/>
                  </a:solidFill>
                  <a:latin typeface="Calibri"/>
                  <a:ea typeface="Calibri"/>
                  <a:cs typeface="Calibri"/>
                  <a:sym typeface="Calibri"/>
                </a:rPr>
                <a:t>. (Battle.net, Riot Games)</a:t>
              </a:r>
              <a:endParaRPr sz="1200">
                <a:solidFill>
                  <a:schemeClr val="dk1"/>
                </a:solidFill>
                <a:latin typeface="Calibri"/>
                <a:ea typeface="Calibri"/>
                <a:cs typeface="Calibri"/>
                <a:sym typeface="Calibri"/>
              </a:endParaRPr>
            </a:p>
            <a:p>
              <a:pPr indent="-304800" lvl="0" marL="457200" marR="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Aggregate other platforms to provide insights into how each platform can facilitate </a:t>
              </a:r>
              <a:r>
                <a:rPr b="1" lang="en" sz="1200">
                  <a:solidFill>
                    <a:schemeClr val="dk1"/>
                  </a:solidFill>
                  <a:latin typeface="Calibri"/>
                  <a:ea typeface="Calibri"/>
                  <a:cs typeface="Calibri"/>
                  <a:sym typeface="Calibri"/>
                </a:rPr>
                <a:t>better growth and game </a:t>
              </a:r>
              <a:r>
                <a:rPr b="1" lang="en" sz="1200">
                  <a:solidFill>
                    <a:schemeClr val="dk1"/>
                  </a:solidFill>
                  <a:latin typeface="Calibri"/>
                  <a:ea typeface="Calibri"/>
                  <a:cs typeface="Calibri"/>
                  <a:sym typeface="Calibri"/>
                </a:rPr>
                <a:t>diffusion</a:t>
              </a:r>
              <a:r>
                <a:rPr lang="en" sz="1200">
                  <a:solidFill>
                    <a:schemeClr val="dk1"/>
                  </a:solidFill>
                  <a:latin typeface="Calibri"/>
                  <a:ea typeface="Calibri"/>
                  <a:cs typeface="Calibri"/>
                  <a:sym typeface="Calibri"/>
                </a:rPr>
                <a:t>. </a:t>
              </a:r>
              <a:endParaRPr sz="1200">
                <a:latin typeface="Calibri"/>
                <a:ea typeface="Calibri"/>
                <a:cs typeface="Calibri"/>
                <a:sym typeface="Calibri"/>
              </a:endParaRPr>
            </a:p>
          </p:txBody>
        </p:sp>
        <p:sp>
          <p:nvSpPr>
            <p:cNvPr id="608" name="Google Shape;608;p49"/>
            <p:cNvSpPr txBox="1"/>
            <p:nvPr/>
          </p:nvSpPr>
          <p:spPr>
            <a:xfrm>
              <a:off x="3147825" y="3284775"/>
              <a:ext cx="2801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1"/>
                  </a:solidFill>
                  <a:latin typeface="Roboto"/>
                  <a:ea typeface="Roboto"/>
                  <a:cs typeface="Roboto"/>
                  <a:sym typeface="Roboto"/>
                </a:rPr>
                <a:t>With more data… </a:t>
              </a:r>
              <a:endParaRPr b="1" sz="1200">
                <a:solidFill>
                  <a:schemeClr val="accent1"/>
                </a:solidFill>
                <a:latin typeface="Roboto"/>
                <a:ea typeface="Roboto"/>
                <a:cs typeface="Roboto"/>
                <a:sym typeface="Roboto"/>
              </a:endParaRPr>
            </a:p>
          </p:txBody>
        </p:sp>
      </p:grpSp>
      <p:grpSp>
        <p:nvGrpSpPr>
          <p:cNvPr id="609" name="Google Shape;609;p49"/>
          <p:cNvGrpSpPr/>
          <p:nvPr/>
        </p:nvGrpSpPr>
        <p:grpSpPr>
          <a:xfrm>
            <a:off x="3662525" y="2512563"/>
            <a:ext cx="4802508" cy="530404"/>
            <a:chOff x="3662525" y="2512563"/>
            <a:chExt cx="4802508" cy="530404"/>
          </a:xfrm>
        </p:grpSpPr>
        <p:sp>
          <p:nvSpPr>
            <p:cNvPr id="610" name="Google Shape;610;p49"/>
            <p:cNvSpPr txBox="1"/>
            <p:nvPr/>
          </p:nvSpPr>
          <p:spPr>
            <a:xfrm>
              <a:off x="3662525" y="2545925"/>
              <a:ext cx="209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1"/>
                  </a:solidFill>
                  <a:latin typeface="Roboto"/>
                  <a:ea typeface="Roboto"/>
                  <a:cs typeface="Roboto"/>
                  <a:sym typeface="Roboto"/>
                </a:rPr>
                <a:t>3</a:t>
              </a:r>
              <a:endParaRPr b="1" sz="1300">
                <a:solidFill>
                  <a:schemeClr val="accent1"/>
                </a:solidFill>
                <a:latin typeface="Roboto"/>
                <a:ea typeface="Roboto"/>
                <a:cs typeface="Roboto"/>
                <a:sym typeface="Roboto"/>
              </a:endParaRPr>
            </a:p>
          </p:txBody>
        </p:sp>
        <p:grpSp>
          <p:nvGrpSpPr>
            <p:cNvPr id="611" name="Google Shape;611;p49"/>
            <p:cNvGrpSpPr/>
            <p:nvPr/>
          </p:nvGrpSpPr>
          <p:grpSpPr>
            <a:xfrm>
              <a:off x="3903529" y="2512563"/>
              <a:ext cx="4561504" cy="530404"/>
              <a:chOff x="4117854" y="1256788"/>
              <a:chExt cx="4561504" cy="530404"/>
            </a:xfrm>
          </p:grpSpPr>
          <p:grpSp>
            <p:nvGrpSpPr>
              <p:cNvPr id="612" name="Google Shape;612;p49"/>
              <p:cNvGrpSpPr/>
              <p:nvPr/>
            </p:nvGrpSpPr>
            <p:grpSpPr>
              <a:xfrm>
                <a:off x="4117854" y="1256788"/>
                <a:ext cx="4561504" cy="530404"/>
                <a:chOff x="4117854" y="1256788"/>
                <a:chExt cx="4561504" cy="530404"/>
              </a:xfrm>
            </p:grpSpPr>
            <p:sp>
              <p:nvSpPr>
                <p:cNvPr id="613" name="Google Shape;613;p49"/>
                <p:cNvSpPr/>
                <p:nvPr/>
              </p:nvSpPr>
              <p:spPr>
                <a:xfrm>
                  <a:off x="4163458" y="1256792"/>
                  <a:ext cx="4515900" cy="530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614" name="Google Shape;614;p49"/>
                <p:cNvSpPr/>
                <p:nvPr/>
              </p:nvSpPr>
              <p:spPr>
                <a:xfrm rot="5400000">
                  <a:off x="3875454" y="1499188"/>
                  <a:ext cx="530400" cy="45600"/>
                </a:xfrm>
                <a:prstGeom prst="rect">
                  <a:avLst/>
                </a:prstGeom>
                <a:solidFill>
                  <a:srgbClr val="530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5" name="Google Shape;615;p49"/>
              <p:cNvSpPr txBox="1"/>
              <p:nvPr/>
            </p:nvSpPr>
            <p:spPr>
              <a:xfrm>
                <a:off x="4248050" y="1297075"/>
                <a:ext cx="43551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rgbClr val="FFFFFF"/>
                    </a:solidFill>
                    <a:latin typeface="Calibri"/>
                    <a:ea typeface="Calibri"/>
                    <a:cs typeface="Calibri"/>
                    <a:sym typeface="Calibri"/>
                  </a:rPr>
                  <a:t>Game developers need to match their game adoption curve early after launch and invest to realize their growth pattern potential</a:t>
                </a:r>
                <a:endParaRPr sz="1100">
                  <a:solidFill>
                    <a:srgbClr val="FFFFFF"/>
                  </a:solidFill>
                </a:endParaRPr>
              </a:p>
            </p:txBody>
          </p:sp>
        </p:grpSp>
      </p:grpSp>
      <p:grpSp>
        <p:nvGrpSpPr>
          <p:cNvPr id="616" name="Google Shape;616;p49"/>
          <p:cNvGrpSpPr/>
          <p:nvPr/>
        </p:nvGrpSpPr>
        <p:grpSpPr>
          <a:xfrm>
            <a:off x="3662525" y="1883263"/>
            <a:ext cx="4802508" cy="530404"/>
            <a:chOff x="3662525" y="1883263"/>
            <a:chExt cx="4802508" cy="530404"/>
          </a:xfrm>
        </p:grpSpPr>
        <p:sp>
          <p:nvSpPr>
            <p:cNvPr id="617" name="Google Shape;617;p49"/>
            <p:cNvSpPr txBox="1"/>
            <p:nvPr/>
          </p:nvSpPr>
          <p:spPr>
            <a:xfrm>
              <a:off x="3662525" y="1936325"/>
              <a:ext cx="209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1"/>
                  </a:solidFill>
                  <a:latin typeface="Roboto"/>
                  <a:ea typeface="Roboto"/>
                  <a:cs typeface="Roboto"/>
                  <a:sym typeface="Roboto"/>
                </a:rPr>
                <a:t>2</a:t>
              </a:r>
              <a:endParaRPr b="1" sz="1300">
                <a:solidFill>
                  <a:schemeClr val="accent1"/>
                </a:solidFill>
                <a:latin typeface="Roboto"/>
                <a:ea typeface="Roboto"/>
                <a:cs typeface="Roboto"/>
                <a:sym typeface="Roboto"/>
              </a:endParaRPr>
            </a:p>
          </p:txBody>
        </p:sp>
        <p:grpSp>
          <p:nvGrpSpPr>
            <p:cNvPr id="618" name="Google Shape;618;p49"/>
            <p:cNvGrpSpPr/>
            <p:nvPr/>
          </p:nvGrpSpPr>
          <p:grpSpPr>
            <a:xfrm>
              <a:off x="3903529" y="1883263"/>
              <a:ext cx="4561504" cy="530404"/>
              <a:chOff x="4117854" y="1256788"/>
              <a:chExt cx="4561504" cy="530404"/>
            </a:xfrm>
          </p:grpSpPr>
          <p:grpSp>
            <p:nvGrpSpPr>
              <p:cNvPr id="619" name="Google Shape;619;p49"/>
              <p:cNvGrpSpPr/>
              <p:nvPr/>
            </p:nvGrpSpPr>
            <p:grpSpPr>
              <a:xfrm>
                <a:off x="4117854" y="1256788"/>
                <a:ext cx="4561504" cy="530404"/>
                <a:chOff x="4117854" y="1256788"/>
                <a:chExt cx="4561504" cy="530404"/>
              </a:xfrm>
            </p:grpSpPr>
            <p:sp>
              <p:nvSpPr>
                <p:cNvPr id="620" name="Google Shape;620;p49"/>
                <p:cNvSpPr/>
                <p:nvPr/>
              </p:nvSpPr>
              <p:spPr>
                <a:xfrm>
                  <a:off x="4163458" y="1256792"/>
                  <a:ext cx="4515900" cy="530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621" name="Google Shape;621;p49"/>
                <p:cNvSpPr/>
                <p:nvPr/>
              </p:nvSpPr>
              <p:spPr>
                <a:xfrm rot="5400000">
                  <a:off x="3875454" y="1499188"/>
                  <a:ext cx="530400" cy="45600"/>
                </a:xfrm>
                <a:prstGeom prst="rect">
                  <a:avLst/>
                </a:prstGeom>
                <a:solidFill>
                  <a:srgbClr val="530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 name="Google Shape;622;p49"/>
              <p:cNvSpPr txBox="1"/>
              <p:nvPr/>
            </p:nvSpPr>
            <p:spPr>
              <a:xfrm>
                <a:off x="4248050" y="1297075"/>
                <a:ext cx="43551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rgbClr val="FFFFFF"/>
                    </a:solidFill>
                    <a:latin typeface="Calibri"/>
                    <a:ea typeface="Calibri"/>
                    <a:cs typeface="Calibri"/>
                    <a:sym typeface="Calibri"/>
                  </a:rPr>
                  <a:t>Single and multiplayer games differ in ways that developers and publishers need to take into account</a:t>
                </a:r>
                <a:endParaRPr sz="1100">
                  <a:solidFill>
                    <a:srgbClr val="FFFFFF"/>
                  </a:solidFill>
                </a:endParaRPr>
              </a:p>
            </p:txBody>
          </p:sp>
        </p:grpSp>
      </p:grpSp>
      <p:grpSp>
        <p:nvGrpSpPr>
          <p:cNvPr id="623" name="Google Shape;623;p49"/>
          <p:cNvGrpSpPr/>
          <p:nvPr/>
        </p:nvGrpSpPr>
        <p:grpSpPr>
          <a:xfrm>
            <a:off x="3662525" y="1243050"/>
            <a:ext cx="4802508" cy="530404"/>
            <a:chOff x="3662525" y="1243050"/>
            <a:chExt cx="4802508" cy="530404"/>
          </a:xfrm>
        </p:grpSpPr>
        <p:sp>
          <p:nvSpPr>
            <p:cNvPr id="624" name="Google Shape;624;p49"/>
            <p:cNvSpPr txBox="1"/>
            <p:nvPr/>
          </p:nvSpPr>
          <p:spPr>
            <a:xfrm>
              <a:off x="3662525" y="1326725"/>
              <a:ext cx="209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1"/>
                  </a:solidFill>
                  <a:latin typeface="Roboto"/>
                  <a:ea typeface="Roboto"/>
                  <a:cs typeface="Roboto"/>
                  <a:sym typeface="Roboto"/>
                </a:rPr>
                <a:t>1</a:t>
              </a:r>
              <a:endParaRPr b="1" sz="1300">
                <a:solidFill>
                  <a:schemeClr val="accent1"/>
                </a:solidFill>
                <a:latin typeface="Roboto"/>
                <a:ea typeface="Roboto"/>
                <a:cs typeface="Roboto"/>
                <a:sym typeface="Roboto"/>
              </a:endParaRPr>
            </a:p>
          </p:txBody>
        </p:sp>
        <p:grpSp>
          <p:nvGrpSpPr>
            <p:cNvPr id="625" name="Google Shape;625;p49"/>
            <p:cNvGrpSpPr/>
            <p:nvPr/>
          </p:nvGrpSpPr>
          <p:grpSpPr>
            <a:xfrm>
              <a:off x="3903529" y="1243050"/>
              <a:ext cx="4561504" cy="530404"/>
              <a:chOff x="4117854" y="1256788"/>
              <a:chExt cx="4561504" cy="530404"/>
            </a:xfrm>
          </p:grpSpPr>
          <p:grpSp>
            <p:nvGrpSpPr>
              <p:cNvPr id="626" name="Google Shape;626;p49"/>
              <p:cNvGrpSpPr/>
              <p:nvPr/>
            </p:nvGrpSpPr>
            <p:grpSpPr>
              <a:xfrm>
                <a:off x="4117854" y="1256788"/>
                <a:ext cx="4561504" cy="530404"/>
                <a:chOff x="4117854" y="1256788"/>
                <a:chExt cx="4561504" cy="530404"/>
              </a:xfrm>
            </p:grpSpPr>
            <p:sp>
              <p:nvSpPr>
                <p:cNvPr id="627" name="Google Shape;627;p49"/>
                <p:cNvSpPr/>
                <p:nvPr/>
              </p:nvSpPr>
              <p:spPr>
                <a:xfrm>
                  <a:off x="4163458" y="1256792"/>
                  <a:ext cx="4515900" cy="530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628" name="Google Shape;628;p49"/>
                <p:cNvSpPr/>
                <p:nvPr/>
              </p:nvSpPr>
              <p:spPr>
                <a:xfrm rot="5400000">
                  <a:off x="3875454" y="1499188"/>
                  <a:ext cx="530400" cy="45600"/>
                </a:xfrm>
                <a:prstGeom prst="rect">
                  <a:avLst/>
                </a:prstGeom>
                <a:solidFill>
                  <a:srgbClr val="5307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 name="Google Shape;629;p49"/>
              <p:cNvSpPr txBox="1"/>
              <p:nvPr/>
            </p:nvSpPr>
            <p:spPr>
              <a:xfrm>
                <a:off x="4243850" y="1395088"/>
                <a:ext cx="43551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rgbClr val="FFFFFF"/>
                    </a:solidFill>
                    <a:latin typeface="Calibri"/>
                    <a:ea typeface="Calibri"/>
                    <a:cs typeface="Calibri"/>
                    <a:sym typeface="Calibri"/>
                  </a:rPr>
                  <a:t>Visual relationship between Twitch, eSports, and gaming</a:t>
                </a:r>
                <a:endParaRPr sz="1100">
                  <a:solidFill>
                    <a:srgbClr val="FFFFFF"/>
                  </a:solidFill>
                </a:endParaRPr>
              </a:p>
            </p:txBody>
          </p:sp>
        </p:grpSp>
      </p:grpSp>
      <p:sp>
        <p:nvSpPr>
          <p:cNvPr id="630" name="Google Shape;630;p49"/>
          <p:cNvSpPr/>
          <p:nvPr/>
        </p:nvSpPr>
        <p:spPr>
          <a:xfrm>
            <a:off x="2888825" y="0"/>
            <a:ext cx="6255300" cy="32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9"/>
          <p:cNvSpPr/>
          <p:nvPr/>
        </p:nvSpPr>
        <p:spPr>
          <a:xfrm>
            <a:off x="2888825" y="4818888"/>
            <a:ext cx="6255300" cy="329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9"/>
          <p:cNvSpPr/>
          <p:nvPr/>
        </p:nvSpPr>
        <p:spPr>
          <a:xfrm rot="5400000">
            <a:off x="6732750" y="2411250"/>
            <a:ext cx="4493100" cy="32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0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623"/>
                                        </p:tgtEl>
                                        <p:attrNameLst>
                                          <p:attrName>style.visibility</p:attrName>
                                        </p:attrNameLst>
                                      </p:cBhvr>
                                      <p:to>
                                        <p:strVal val="visible"/>
                                      </p:to>
                                    </p:set>
                                    <p:anim calcmode="lin" valueType="num">
                                      <p:cBhvr additive="base">
                                        <p:cTn dur="1000"/>
                                        <p:tgtEl>
                                          <p:spTgt spid="62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16"/>
                                        </p:tgtEl>
                                        <p:attrNameLst>
                                          <p:attrName>style.visibility</p:attrName>
                                        </p:attrNameLst>
                                      </p:cBhvr>
                                      <p:to>
                                        <p:strVal val="visible"/>
                                      </p:to>
                                    </p:set>
                                    <p:anim calcmode="lin" valueType="num">
                                      <p:cBhvr additive="base">
                                        <p:cTn dur="1000"/>
                                        <p:tgtEl>
                                          <p:spTgt spid="61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09"/>
                                        </p:tgtEl>
                                        <p:attrNameLst>
                                          <p:attrName>style.visibility</p:attrName>
                                        </p:attrNameLst>
                                      </p:cBhvr>
                                      <p:to>
                                        <p:strVal val="visible"/>
                                      </p:to>
                                    </p:set>
                                    <p:anim calcmode="lin" valueType="num">
                                      <p:cBhvr additive="base">
                                        <p:cTn dur="1000"/>
                                        <p:tgtEl>
                                          <p:spTgt spid="60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6"/>
                                        </p:tgtEl>
                                        <p:attrNameLst>
                                          <p:attrName>style.visibility</p:attrName>
                                        </p:attrNameLst>
                                      </p:cBhvr>
                                      <p:to>
                                        <p:strVal val="visible"/>
                                      </p:to>
                                    </p:set>
                                    <p:animEffect filter="fade" transition="in">
                                      <p:cBhvr>
                                        <p:cTn dur="1000"/>
                                        <p:tgtEl>
                                          <p:spTgt spid="6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1"/>
          <p:cNvSpPr txBox="1"/>
          <p:nvPr>
            <p:ph idx="12" type="sldNum"/>
          </p:nvPr>
        </p:nvSpPr>
        <p:spPr>
          <a:xfrm>
            <a:off x="8595300" y="4891597"/>
            <a:ext cx="548700" cy="252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7" name="Google Shape;177;p21"/>
          <p:cNvSpPr/>
          <p:nvPr/>
        </p:nvSpPr>
        <p:spPr>
          <a:xfrm>
            <a:off x="0" y="4725"/>
            <a:ext cx="2304300" cy="4887000"/>
          </a:xfrm>
          <a:prstGeom prst="rect">
            <a:avLst/>
          </a:prstGeom>
          <a:solidFill>
            <a:schemeClr val="accent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1"/>
          <p:cNvSpPr/>
          <p:nvPr/>
        </p:nvSpPr>
        <p:spPr>
          <a:xfrm>
            <a:off x="4572000" y="4725"/>
            <a:ext cx="2304300" cy="4887000"/>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1"/>
          <p:cNvSpPr/>
          <p:nvPr/>
        </p:nvSpPr>
        <p:spPr>
          <a:xfrm>
            <a:off x="6876300" y="4725"/>
            <a:ext cx="2267700" cy="4887000"/>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1"/>
          <p:cNvSpPr/>
          <p:nvPr/>
        </p:nvSpPr>
        <p:spPr>
          <a:xfrm>
            <a:off x="2304300" y="4725"/>
            <a:ext cx="2267700" cy="4887000"/>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1"/>
          <p:cNvSpPr txBox="1"/>
          <p:nvPr/>
        </p:nvSpPr>
        <p:spPr>
          <a:xfrm>
            <a:off x="379650" y="1879050"/>
            <a:ext cx="1545000" cy="184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a:solidFill>
                  <a:schemeClr val="lt1"/>
                </a:solidFill>
                <a:latin typeface="Roboto"/>
                <a:ea typeface="Roboto"/>
                <a:cs typeface="Roboto"/>
                <a:sym typeface="Roboto"/>
              </a:rPr>
              <a:t>Gaming 101</a:t>
            </a:r>
            <a:endParaRPr b="1" sz="2600">
              <a:solidFill>
                <a:schemeClr val="lt1"/>
              </a:solidFill>
              <a:latin typeface="Roboto"/>
              <a:ea typeface="Roboto"/>
              <a:cs typeface="Roboto"/>
              <a:sym typeface="Roboto"/>
            </a:endParaRPr>
          </a:p>
          <a:p>
            <a:pPr indent="0" lvl="0" marL="0" rtl="0" algn="ctr">
              <a:spcBef>
                <a:spcPts val="0"/>
              </a:spcBef>
              <a:spcAft>
                <a:spcPts val="0"/>
              </a:spcAft>
              <a:buNone/>
            </a:pPr>
            <a:r>
              <a:t/>
            </a:r>
            <a:endParaRPr b="1">
              <a:solidFill>
                <a:schemeClr val="lt1"/>
              </a:solidFill>
              <a:latin typeface="Roboto"/>
              <a:ea typeface="Roboto"/>
              <a:cs typeface="Roboto"/>
              <a:sym typeface="Roboto"/>
            </a:endParaRPr>
          </a:p>
          <a:p>
            <a:pPr indent="0" lvl="0" marL="0" rtl="0" algn="ctr">
              <a:spcBef>
                <a:spcPts val="0"/>
              </a:spcBef>
              <a:spcAft>
                <a:spcPts val="0"/>
              </a:spcAft>
              <a:buNone/>
            </a:pPr>
            <a:r>
              <a:rPr b="1" lang="en">
                <a:solidFill>
                  <a:schemeClr val="lt1"/>
                </a:solidFill>
                <a:latin typeface="Roboto"/>
                <a:ea typeface="Roboto"/>
                <a:cs typeface="Roboto"/>
                <a:sym typeface="Roboto"/>
              </a:rPr>
              <a:t>The framework to comprehend the industry</a:t>
            </a:r>
            <a:endParaRPr b="1">
              <a:solidFill>
                <a:schemeClr val="lt1"/>
              </a:solidFill>
              <a:latin typeface="Roboto"/>
              <a:ea typeface="Roboto"/>
              <a:cs typeface="Roboto"/>
              <a:sym typeface="Roboto"/>
            </a:endParaRPr>
          </a:p>
        </p:txBody>
      </p:sp>
      <p:sp>
        <p:nvSpPr>
          <p:cNvPr id="182" name="Google Shape;182;p21"/>
          <p:cNvSpPr txBox="1"/>
          <p:nvPr/>
        </p:nvSpPr>
        <p:spPr>
          <a:xfrm>
            <a:off x="2665650" y="1879050"/>
            <a:ext cx="1545000" cy="163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a:solidFill>
                  <a:schemeClr val="lt1"/>
                </a:solidFill>
                <a:latin typeface="Roboto"/>
                <a:ea typeface="Roboto"/>
                <a:cs typeface="Roboto"/>
                <a:sym typeface="Roboto"/>
              </a:rPr>
              <a:t>Gaming</a:t>
            </a:r>
            <a:endParaRPr b="1" sz="2600">
              <a:solidFill>
                <a:schemeClr val="lt1"/>
              </a:solidFill>
              <a:latin typeface="Roboto"/>
              <a:ea typeface="Roboto"/>
              <a:cs typeface="Roboto"/>
              <a:sym typeface="Roboto"/>
            </a:endParaRPr>
          </a:p>
          <a:p>
            <a:pPr indent="0" lvl="0" marL="0" rtl="0" algn="ctr">
              <a:spcBef>
                <a:spcPts val="0"/>
              </a:spcBef>
              <a:spcAft>
                <a:spcPts val="0"/>
              </a:spcAft>
              <a:buNone/>
            </a:pPr>
            <a:r>
              <a:rPr b="1" lang="en" sz="2600">
                <a:solidFill>
                  <a:schemeClr val="lt1"/>
                </a:solidFill>
                <a:latin typeface="Roboto"/>
                <a:ea typeface="Roboto"/>
                <a:cs typeface="Roboto"/>
                <a:sym typeface="Roboto"/>
              </a:rPr>
              <a:t>Today</a:t>
            </a:r>
            <a:endParaRPr b="1" sz="2600">
              <a:solidFill>
                <a:schemeClr val="lt1"/>
              </a:solidFill>
              <a:latin typeface="Roboto"/>
              <a:ea typeface="Roboto"/>
              <a:cs typeface="Roboto"/>
              <a:sym typeface="Roboto"/>
            </a:endParaRPr>
          </a:p>
          <a:p>
            <a:pPr indent="0" lvl="0" marL="0" rtl="0" algn="ctr">
              <a:spcBef>
                <a:spcPts val="0"/>
              </a:spcBef>
              <a:spcAft>
                <a:spcPts val="0"/>
              </a:spcAft>
              <a:buNone/>
            </a:pPr>
            <a:r>
              <a:t/>
            </a:r>
            <a:endParaRPr b="1">
              <a:solidFill>
                <a:schemeClr val="lt1"/>
              </a:solidFill>
              <a:latin typeface="Roboto"/>
              <a:ea typeface="Roboto"/>
              <a:cs typeface="Roboto"/>
              <a:sym typeface="Roboto"/>
            </a:endParaRPr>
          </a:p>
          <a:p>
            <a:pPr indent="0" lvl="0" marL="0" rtl="0" algn="ctr">
              <a:spcBef>
                <a:spcPts val="0"/>
              </a:spcBef>
              <a:spcAft>
                <a:spcPts val="0"/>
              </a:spcAft>
              <a:buNone/>
            </a:pPr>
            <a:r>
              <a:rPr b="1" lang="en">
                <a:solidFill>
                  <a:schemeClr val="lt1"/>
                </a:solidFill>
                <a:latin typeface="Roboto"/>
                <a:ea typeface="Roboto"/>
                <a:cs typeface="Roboto"/>
                <a:sym typeface="Roboto"/>
              </a:rPr>
              <a:t>Gaming by the numbers</a:t>
            </a:r>
            <a:endParaRPr b="1" sz="2600">
              <a:solidFill>
                <a:schemeClr val="lt1"/>
              </a:solidFill>
              <a:latin typeface="Roboto"/>
              <a:ea typeface="Roboto"/>
              <a:cs typeface="Roboto"/>
              <a:sym typeface="Roboto"/>
            </a:endParaRPr>
          </a:p>
        </p:txBody>
      </p:sp>
      <p:sp>
        <p:nvSpPr>
          <p:cNvPr id="183" name="Google Shape;183;p21"/>
          <p:cNvSpPr txBox="1"/>
          <p:nvPr/>
        </p:nvSpPr>
        <p:spPr>
          <a:xfrm>
            <a:off x="4854600" y="2079150"/>
            <a:ext cx="1739100" cy="144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a:solidFill>
                  <a:schemeClr val="lt1"/>
                </a:solidFill>
                <a:latin typeface="Roboto"/>
                <a:ea typeface="Roboto"/>
                <a:cs typeface="Roboto"/>
                <a:sym typeface="Roboto"/>
              </a:rPr>
              <a:t>Popularity</a:t>
            </a:r>
            <a:endParaRPr b="1" sz="2600">
              <a:solidFill>
                <a:schemeClr val="lt1"/>
              </a:solidFill>
              <a:latin typeface="Roboto"/>
              <a:ea typeface="Roboto"/>
              <a:cs typeface="Roboto"/>
              <a:sym typeface="Roboto"/>
            </a:endParaRPr>
          </a:p>
          <a:p>
            <a:pPr indent="0" lvl="0" marL="0" rtl="0" algn="l">
              <a:spcBef>
                <a:spcPts val="0"/>
              </a:spcBef>
              <a:spcAft>
                <a:spcPts val="0"/>
              </a:spcAft>
              <a:buNone/>
            </a:pPr>
            <a:r>
              <a:t/>
            </a:r>
            <a:endParaRPr b="1">
              <a:solidFill>
                <a:schemeClr val="lt1"/>
              </a:solidFill>
              <a:latin typeface="Roboto"/>
              <a:ea typeface="Roboto"/>
              <a:cs typeface="Roboto"/>
              <a:sym typeface="Roboto"/>
            </a:endParaRPr>
          </a:p>
          <a:p>
            <a:pPr indent="0" lvl="0" marL="0" rtl="0" algn="ctr">
              <a:spcBef>
                <a:spcPts val="0"/>
              </a:spcBef>
              <a:spcAft>
                <a:spcPts val="0"/>
              </a:spcAft>
              <a:buNone/>
            </a:pPr>
            <a:r>
              <a:t/>
            </a:r>
            <a:endParaRPr b="1">
              <a:solidFill>
                <a:schemeClr val="lt1"/>
              </a:solidFill>
              <a:latin typeface="Roboto"/>
              <a:ea typeface="Roboto"/>
              <a:cs typeface="Roboto"/>
              <a:sym typeface="Roboto"/>
            </a:endParaRPr>
          </a:p>
          <a:p>
            <a:pPr indent="0" lvl="0" marL="0" rtl="0" algn="ctr">
              <a:spcBef>
                <a:spcPts val="0"/>
              </a:spcBef>
              <a:spcAft>
                <a:spcPts val="0"/>
              </a:spcAft>
              <a:buNone/>
            </a:pPr>
            <a:r>
              <a:rPr b="1" lang="en">
                <a:solidFill>
                  <a:schemeClr val="lt1"/>
                </a:solidFill>
                <a:latin typeface="Roboto"/>
                <a:ea typeface="Roboto"/>
                <a:cs typeface="Roboto"/>
                <a:sym typeface="Roboto"/>
              </a:rPr>
              <a:t>The makeup of a popular game</a:t>
            </a:r>
            <a:endParaRPr b="1" sz="2600">
              <a:solidFill>
                <a:schemeClr val="lt1"/>
              </a:solidFill>
              <a:latin typeface="Roboto"/>
              <a:ea typeface="Roboto"/>
              <a:cs typeface="Roboto"/>
              <a:sym typeface="Roboto"/>
            </a:endParaRPr>
          </a:p>
        </p:txBody>
      </p:sp>
      <p:sp>
        <p:nvSpPr>
          <p:cNvPr id="184" name="Google Shape;184;p21"/>
          <p:cNvSpPr txBox="1"/>
          <p:nvPr/>
        </p:nvSpPr>
        <p:spPr>
          <a:xfrm>
            <a:off x="7237650" y="2079150"/>
            <a:ext cx="1545000" cy="144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a:solidFill>
                  <a:schemeClr val="lt1"/>
                </a:solidFill>
                <a:latin typeface="Roboto"/>
                <a:ea typeface="Roboto"/>
                <a:cs typeface="Roboto"/>
                <a:sym typeface="Roboto"/>
              </a:rPr>
              <a:t>Growth</a:t>
            </a:r>
            <a:endParaRPr b="1">
              <a:solidFill>
                <a:schemeClr val="lt1"/>
              </a:solidFill>
              <a:latin typeface="Roboto"/>
              <a:ea typeface="Roboto"/>
              <a:cs typeface="Roboto"/>
              <a:sym typeface="Roboto"/>
            </a:endParaRPr>
          </a:p>
          <a:p>
            <a:pPr indent="0" lvl="0" marL="0" rtl="0" algn="ctr">
              <a:spcBef>
                <a:spcPts val="0"/>
              </a:spcBef>
              <a:spcAft>
                <a:spcPts val="0"/>
              </a:spcAft>
              <a:buNone/>
            </a:pPr>
            <a:r>
              <a:t/>
            </a:r>
            <a:endParaRPr b="1">
              <a:solidFill>
                <a:schemeClr val="lt1"/>
              </a:solidFill>
              <a:latin typeface="Roboto"/>
              <a:ea typeface="Roboto"/>
              <a:cs typeface="Roboto"/>
              <a:sym typeface="Roboto"/>
            </a:endParaRPr>
          </a:p>
          <a:p>
            <a:pPr indent="0" lvl="0" marL="0" rtl="0" algn="ctr">
              <a:spcBef>
                <a:spcPts val="0"/>
              </a:spcBef>
              <a:spcAft>
                <a:spcPts val="0"/>
              </a:spcAft>
              <a:buNone/>
            </a:pPr>
            <a:r>
              <a:t/>
            </a:r>
            <a:endParaRPr b="1">
              <a:solidFill>
                <a:schemeClr val="lt1"/>
              </a:solidFill>
              <a:latin typeface="Roboto"/>
              <a:ea typeface="Roboto"/>
              <a:cs typeface="Roboto"/>
              <a:sym typeface="Roboto"/>
            </a:endParaRPr>
          </a:p>
          <a:p>
            <a:pPr indent="0" lvl="0" marL="0" rtl="0" algn="ctr">
              <a:spcBef>
                <a:spcPts val="0"/>
              </a:spcBef>
              <a:spcAft>
                <a:spcPts val="0"/>
              </a:spcAft>
              <a:buNone/>
            </a:pPr>
            <a:r>
              <a:rPr b="1" lang="en">
                <a:solidFill>
                  <a:schemeClr val="lt1"/>
                </a:solidFill>
                <a:latin typeface="Roboto"/>
                <a:ea typeface="Roboto"/>
                <a:cs typeface="Roboto"/>
                <a:sym typeface="Roboto"/>
              </a:rPr>
              <a:t>How games grow in audience</a:t>
            </a:r>
            <a:endParaRPr b="1" sz="2600">
              <a:solidFill>
                <a:schemeClr val="lt1"/>
              </a:solidFill>
              <a:latin typeface="Roboto"/>
              <a:ea typeface="Roboto"/>
              <a:cs typeface="Roboto"/>
              <a:sym typeface="Roboto"/>
            </a:endParaRPr>
          </a:p>
        </p:txBody>
      </p:sp>
      <p:pic>
        <p:nvPicPr>
          <p:cNvPr id="185" name="Google Shape;185;p21"/>
          <p:cNvPicPr preferRelativeResize="0"/>
          <p:nvPr/>
        </p:nvPicPr>
        <p:blipFill>
          <a:blip r:embed="rId3">
            <a:alphaModFix/>
          </a:blip>
          <a:stretch>
            <a:fillRect/>
          </a:stretch>
        </p:blipFill>
        <p:spPr>
          <a:xfrm>
            <a:off x="796100" y="985750"/>
            <a:ext cx="763458" cy="723900"/>
          </a:xfrm>
          <a:prstGeom prst="rect">
            <a:avLst/>
          </a:prstGeom>
          <a:noFill/>
          <a:ln>
            <a:noFill/>
          </a:ln>
        </p:spPr>
      </p:pic>
      <p:pic>
        <p:nvPicPr>
          <p:cNvPr id="186" name="Google Shape;186;p21"/>
          <p:cNvPicPr preferRelativeResize="0"/>
          <p:nvPr/>
        </p:nvPicPr>
        <p:blipFill>
          <a:blip r:embed="rId4">
            <a:alphaModFix/>
          </a:blip>
          <a:stretch>
            <a:fillRect/>
          </a:stretch>
        </p:blipFill>
        <p:spPr>
          <a:xfrm>
            <a:off x="5342419" y="985750"/>
            <a:ext cx="763458" cy="723900"/>
          </a:xfrm>
          <a:prstGeom prst="rect">
            <a:avLst/>
          </a:prstGeom>
          <a:noFill/>
          <a:ln>
            <a:noFill/>
          </a:ln>
        </p:spPr>
      </p:pic>
      <p:pic>
        <p:nvPicPr>
          <p:cNvPr id="187" name="Google Shape;187;p21"/>
          <p:cNvPicPr preferRelativeResize="0"/>
          <p:nvPr/>
        </p:nvPicPr>
        <p:blipFill>
          <a:blip r:embed="rId5">
            <a:alphaModFix/>
          </a:blip>
          <a:stretch>
            <a:fillRect/>
          </a:stretch>
        </p:blipFill>
        <p:spPr>
          <a:xfrm>
            <a:off x="3056423" y="985750"/>
            <a:ext cx="763458" cy="723900"/>
          </a:xfrm>
          <a:prstGeom prst="rect">
            <a:avLst/>
          </a:prstGeom>
          <a:noFill/>
          <a:ln>
            <a:noFill/>
          </a:ln>
        </p:spPr>
      </p:pic>
      <p:pic>
        <p:nvPicPr>
          <p:cNvPr id="188" name="Google Shape;188;p21"/>
          <p:cNvPicPr preferRelativeResize="0"/>
          <p:nvPr/>
        </p:nvPicPr>
        <p:blipFill>
          <a:blip r:embed="rId6">
            <a:alphaModFix/>
          </a:blip>
          <a:stretch>
            <a:fillRect/>
          </a:stretch>
        </p:blipFill>
        <p:spPr>
          <a:xfrm>
            <a:off x="7628430" y="985750"/>
            <a:ext cx="763458" cy="723900"/>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2"/>
          <p:cNvSpPr txBox="1"/>
          <p:nvPr>
            <p:ph type="title"/>
          </p:nvPr>
        </p:nvSpPr>
        <p:spPr>
          <a:xfrm>
            <a:off x="311700" y="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Games are like movies</a:t>
            </a:r>
            <a:endParaRPr/>
          </a:p>
        </p:txBody>
      </p:sp>
      <p:sp>
        <p:nvSpPr>
          <p:cNvPr id="194" name="Google Shape;194;p22"/>
          <p:cNvSpPr txBox="1"/>
          <p:nvPr>
            <p:ph idx="1" type="body"/>
          </p:nvPr>
        </p:nvSpPr>
        <p:spPr>
          <a:xfrm>
            <a:off x="1961050" y="985025"/>
            <a:ext cx="3467400" cy="669000"/>
          </a:xfrm>
          <a:prstGeom prst="rect">
            <a:avLst/>
          </a:prstGeom>
        </p:spPr>
        <p:txBody>
          <a:bodyPr anchorCtr="0" anchor="t" bIns="91425" lIns="91425" spcFirstLastPara="1" rIns="91425" wrap="square" tIns="91425">
            <a:normAutofit fontScale="55000" lnSpcReduction="10000"/>
          </a:bodyPr>
          <a:lstStyle/>
          <a:p>
            <a:pPr indent="0" lvl="0" marL="0" rtl="0" algn="l">
              <a:spcBef>
                <a:spcPts val="0"/>
              </a:spcBef>
              <a:spcAft>
                <a:spcPts val="1200"/>
              </a:spcAft>
              <a:buNone/>
            </a:pPr>
            <a:r>
              <a:rPr lang="en">
                <a:latin typeface="Arial"/>
                <a:ea typeface="Arial"/>
                <a:cs typeface="Arial"/>
                <a:sym typeface="Arial"/>
              </a:rPr>
              <a:t>Both have gone through a digital transformation (VHS&gt;DVD&gt;Digital&gt;Streaming | Cartridge &gt; DVD &gt; Digital&gt;Streaming)</a:t>
            </a:r>
            <a:endParaRPr>
              <a:latin typeface="Arial"/>
              <a:ea typeface="Arial"/>
              <a:cs typeface="Arial"/>
              <a:sym typeface="Arial"/>
            </a:endParaRPr>
          </a:p>
        </p:txBody>
      </p:sp>
      <p:sp>
        <p:nvSpPr>
          <p:cNvPr id="195" name="Google Shape;195;p22"/>
          <p:cNvSpPr txBox="1"/>
          <p:nvPr>
            <p:ph idx="12" type="sldNum"/>
          </p:nvPr>
        </p:nvSpPr>
        <p:spPr>
          <a:xfrm>
            <a:off x="8595300" y="4891597"/>
            <a:ext cx="548700" cy="252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96" name="Google Shape;196;p22"/>
          <p:cNvGrpSpPr/>
          <p:nvPr/>
        </p:nvGrpSpPr>
        <p:grpSpPr>
          <a:xfrm>
            <a:off x="5696850" y="1149200"/>
            <a:ext cx="3050845" cy="2688275"/>
            <a:chOff x="371650" y="422475"/>
            <a:chExt cx="3050845" cy="2688275"/>
          </a:xfrm>
        </p:grpSpPr>
        <p:pic>
          <p:nvPicPr>
            <p:cNvPr id="197" name="Google Shape;197;p22"/>
            <p:cNvPicPr preferRelativeResize="0"/>
            <p:nvPr/>
          </p:nvPicPr>
          <p:blipFill rotWithShape="1">
            <a:blip r:embed="rId3">
              <a:alphaModFix/>
            </a:blip>
            <a:srcRect b="0" l="32458" r="22429" t="0"/>
            <a:stretch/>
          </p:blipFill>
          <p:spPr>
            <a:xfrm>
              <a:off x="2207300" y="422475"/>
              <a:ext cx="1215195" cy="1487600"/>
            </a:xfrm>
            <a:prstGeom prst="rect">
              <a:avLst/>
            </a:prstGeom>
            <a:noFill/>
            <a:ln>
              <a:noFill/>
            </a:ln>
          </p:spPr>
        </p:pic>
        <p:pic>
          <p:nvPicPr>
            <p:cNvPr id="198" name="Google Shape;198;p22"/>
            <p:cNvPicPr preferRelativeResize="0"/>
            <p:nvPr/>
          </p:nvPicPr>
          <p:blipFill rotWithShape="1">
            <a:blip r:embed="rId4">
              <a:alphaModFix/>
            </a:blip>
            <a:srcRect b="4006" l="51675" r="3211" t="3030"/>
            <a:stretch/>
          </p:blipFill>
          <p:spPr>
            <a:xfrm>
              <a:off x="371650" y="422475"/>
              <a:ext cx="1307175" cy="1487600"/>
            </a:xfrm>
            <a:prstGeom prst="rect">
              <a:avLst/>
            </a:prstGeom>
            <a:noFill/>
            <a:ln>
              <a:noFill/>
            </a:ln>
          </p:spPr>
        </p:pic>
        <p:pic>
          <p:nvPicPr>
            <p:cNvPr id="199" name="Google Shape;199;p22"/>
            <p:cNvPicPr preferRelativeResize="0"/>
            <p:nvPr/>
          </p:nvPicPr>
          <p:blipFill rotWithShape="1">
            <a:blip r:embed="rId5">
              <a:alphaModFix/>
            </a:blip>
            <a:srcRect b="0" l="12294" r="11763" t="7037"/>
            <a:stretch/>
          </p:blipFill>
          <p:spPr>
            <a:xfrm>
              <a:off x="941650" y="1623150"/>
              <a:ext cx="1951450" cy="1487600"/>
            </a:xfrm>
            <a:prstGeom prst="rect">
              <a:avLst/>
            </a:prstGeom>
            <a:noFill/>
            <a:ln>
              <a:noFill/>
            </a:ln>
          </p:spPr>
        </p:pic>
      </p:grpSp>
      <p:sp>
        <p:nvSpPr>
          <p:cNvPr id="200" name="Google Shape;200;p22"/>
          <p:cNvSpPr/>
          <p:nvPr/>
        </p:nvSpPr>
        <p:spPr>
          <a:xfrm>
            <a:off x="387911" y="985025"/>
            <a:ext cx="1430700" cy="669000"/>
          </a:xfrm>
          <a:prstGeom prst="rect">
            <a:avLst/>
          </a:prstGeom>
          <a:solidFill>
            <a:srgbClr val="28398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rPr>
              <a:t>DIGITAL</a:t>
            </a:r>
            <a:endParaRPr b="1" sz="1100">
              <a:solidFill>
                <a:srgbClr val="FFFFFF"/>
              </a:solidFill>
            </a:endParaRPr>
          </a:p>
        </p:txBody>
      </p:sp>
      <p:sp>
        <p:nvSpPr>
          <p:cNvPr id="201" name="Google Shape;201;p22"/>
          <p:cNvSpPr/>
          <p:nvPr/>
        </p:nvSpPr>
        <p:spPr>
          <a:xfrm>
            <a:off x="387911" y="1754030"/>
            <a:ext cx="1430700" cy="669000"/>
          </a:xfrm>
          <a:prstGeom prst="rect">
            <a:avLst/>
          </a:prstGeom>
          <a:solidFill>
            <a:srgbClr val="29399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rPr>
              <a:t>NEW BUSINESS MODELS</a:t>
            </a:r>
            <a:endParaRPr b="1" sz="1100">
              <a:solidFill>
                <a:srgbClr val="FFFFFF"/>
              </a:solidFill>
            </a:endParaRPr>
          </a:p>
        </p:txBody>
      </p:sp>
      <p:sp>
        <p:nvSpPr>
          <p:cNvPr id="202" name="Google Shape;202;p22"/>
          <p:cNvSpPr/>
          <p:nvPr/>
        </p:nvSpPr>
        <p:spPr>
          <a:xfrm>
            <a:off x="387911" y="2497048"/>
            <a:ext cx="1430700" cy="669000"/>
          </a:xfrm>
          <a:prstGeom prst="rect">
            <a:avLst/>
          </a:prstGeom>
          <a:solidFill>
            <a:srgbClr val="29399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rPr>
              <a:t>PERFORMANCE UNCERTAINTY</a:t>
            </a:r>
            <a:endParaRPr b="1" sz="1100">
              <a:solidFill>
                <a:srgbClr val="FFFFFF"/>
              </a:solidFill>
            </a:endParaRPr>
          </a:p>
        </p:txBody>
      </p:sp>
      <p:sp>
        <p:nvSpPr>
          <p:cNvPr id="203" name="Google Shape;203;p22"/>
          <p:cNvSpPr/>
          <p:nvPr/>
        </p:nvSpPr>
        <p:spPr>
          <a:xfrm>
            <a:off x="387900" y="3291250"/>
            <a:ext cx="1430700" cy="669000"/>
          </a:xfrm>
          <a:prstGeom prst="rect">
            <a:avLst/>
          </a:prstGeom>
          <a:solidFill>
            <a:srgbClr val="29399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rPr>
              <a:t>HIGH DEV / MARKETING COSTS</a:t>
            </a:r>
            <a:endParaRPr b="1" sz="1100">
              <a:solidFill>
                <a:srgbClr val="FFFFFF"/>
              </a:solidFill>
            </a:endParaRPr>
          </a:p>
        </p:txBody>
      </p:sp>
      <p:sp>
        <p:nvSpPr>
          <p:cNvPr id="204" name="Google Shape;204;p22"/>
          <p:cNvSpPr txBox="1"/>
          <p:nvPr/>
        </p:nvSpPr>
        <p:spPr>
          <a:xfrm>
            <a:off x="387900" y="4115625"/>
            <a:ext cx="8366100" cy="400200"/>
          </a:xfrm>
          <a:prstGeom prst="rect">
            <a:avLst/>
          </a:prstGeom>
          <a:solidFill>
            <a:schemeClr val="accent4"/>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a:solidFill>
                  <a:srgbClr val="FFFFFF"/>
                </a:solidFill>
              </a:rPr>
              <a:t>Analytics</a:t>
            </a:r>
            <a:r>
              <a:rPr lang="en">
                <a:solidFill>
                  <a:srgbClr val="FFFFFF"/>
                </a:solidFill>
              </a:rPr>
              <a:t> have become increasingly critical for game design/improvement, attribution marketing, etc</a:t>
            </a:r>
            <a:endParaRPr>
              <a:solidFill>
                <a:srgbClr val="FFFFFF"/>
              </a:solidFill>
            </a:endParaRPr>
          </a:p>
        </p:txBody>
      </p:sp>
      <p:sp>
        <p:nvSpPr>
          <p:cNvPr id="205" name="Google Shape;205;p22"/>
          <p:cNvSpPr txBox="1"/>
          <p:nvPr>
            <p:ph idx="1" type="body"/>
          </p:nvPr>
        </p:nvSpPr>
        <p:spPr>
          <a:xfrm>
            <a:off x="1961050" y="1685875"/>
            <a:ext cx="3467400" cy="669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605"/>
              <a:buNone/>
            </a:pPr>
            <a:r>
              <a:rPr lang="en" sz="950"/>
              <a:t>One-time transaction, Free to Play (ad supported), Merchandising, Game extensions, in-app/game purchases (e-commerce), subscriptions (all-you-can-play), revenue share with platforms. </a:t>
            </a:r>
            <a:endParaRPr sz="950">
              <a:latin typeface="Arial"/>
              <a:ea typeface="Arial"/>
              <a:cs typeface="Arial"/>
              <a:sym typeface="Arial"/>
            </a:endParaRPr>
          </a:p>
        </p:txBody>
      </p:sp>
      <p:sp>
        <p:nvSpPr>
          <p:cNvPr id="206" name="Google Shape;206;p22"/>
          <p:cNvSpPr txBox="1"/>
          <p:nvPr>
            <p:ph idx="1" type="body"/>
          </p:nvPr>
        </p:nvSpPr>
        <p:spPr>
          <a:xfrm>
            <a:off x="1961050" y="2523125"/>
            <a:ext cx="3467400" cy="669000"/>
          </a:xfrm>
          <a:prstGeom prst="rect">
            <a:avLst/>
          </a:prstGeom>
        </p:spPr>
        <p:txBody>
          <a:bodyPr anchorCtr="0" anchor="t" bIns="91425" lIns="91425" spcFirstLastPara="1" rIns="91425" wrap="square" tIns="91425">
            <a:normAutofit fontScale="55000"/>
          </a:bodyPr>
          <a:lstStyle/>
          <a:p>
            <a:pPr indent="0" lvl="0" marL="0" rtl="0" algn="l">
              <a:spcBef>
                <a:spcPts val="0"/>
              </a:spcBef>
              <a:spcAft>
                <a:spcPts val="1200"/>
              </a:spcAft>
              <a:buNone/>
            </a:pPr>
            <a:r>
              <a:rPr lang="en">
                <a:latin typeface="Arial"/>
                <a:ea typeface="Arial"/>
                <a:cs typeface="Arial"/>
                <a:sym typeface="Arial"/>
              </a:rPr>
              <a:t>No Historical data to forecast demand for a new title. Hard to decide marketing / development budgets. </a:t>
            </a:r>
            <a:endParaRPr>
              <a:latin typeface="Arial"/>
              <a:ea typeface="Arial"/>
              <a:cs typeface="Arial"/>
              <a:sym typeface="Arial"/>
            </a:endParaRPr>
          </a:p>
        </p:txBody>
      </p:sp>
      <p:sp>
        <p:nvSpPr>
          <p:cNvPr id="207" name="Google Shape;207;p22"/>
          <p:cNvSpPr txBox="1"/>
          <p:nvPr>
            <p:ph idx="1" type="body"/>
          </p:nvPr>
        </p:nvSpPr>
        <p:spPr>
          <a:xfrm>
            <a:off x="1961050" y="3292213"/>
            <a:ext cx="3467400" cy="66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950">
                <a:latin typeface="Arial"/>
                <a:ea typeface="Arial"/>
                <a:cs typeface="Arial"/>
                <a:sym typeface="Arial"/>
              </a:rPr>
              <a:t>Largest line items and operating headcount. </a:t>
            </a:r>
            <a:endParaRPr sz="950">
              <a:latin typeface="Arial"/>
              <a:ea typeface="Arial"/>
              <a:cs typeface="Arial"/>
              <a:sym typeface="Arial"/>
            </a:endParaRPr>
          </a:p>
        </p:txBody>
      </p:sp>
      <p:pic>
        <p:nvPicPr>
          <p:cNvPr id="208" name="Google Shape;208;p22"/>
          <p:cNvPicPr preferRelativeResize="0"/>
          <p:nvPr/>
        </p:nvPicPr>
        <p:blipFill>
          <a:blip r:embed="rId6">
            <a:alphaModFix/>
          </a:blip>
          <a:stretch>
            <a:fillRect/>
          </a:stretch>
        </p:blipFill>
        <p:spPr>
          <a:xfrm>
            <a:off x="5428450" y="1102700"/>
            <a:ext cx="3502900" cy="2734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3"/>
          <p:cNvSpPr txBox="1"/>
          <p:nvPr>
            <p:ph type="title"/>
          </p:nvPr>
        </p:nvSpPr>
        <p:spPr>
          <a:xfrm>
            <a:off x="311700" y="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Video Games run on digital platforms</a:t>
            </a:r>
            <a:endParaRPr/>
          </a:p>
        </p:txBody>
      </p:sp>
      <p:sp>
        <p:nvSpPr>
          <p:cNvPr id="214" name="Google Shape;214;p23"/>
          <p:cNvSpPr txBox="1"/>
          <p:nvPr>
            <p:ph idx="1" type="body"/>
          </p:nvPr>
        </p:nvSpPr>
        <p:spPr>
          <a:xfrm>
            <a:off x="0" y="689225"/>
            <a:ext cx="4416000" cy="126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latin typeface="Calibri"/>
                <a:ea typeface="Calibri"/>
                <a:cs typeface="Calibri"/>
                <a:sym typeface="Calibri"/>
              </a:rPr>
              <a:t> </a:t>
            </a:r>
            <a:endParaRPr sz="1200">
              <a:latin typeface="Calibri"/>
              <a:ea typeface="Calibri"/>
              <a:cs typeface="Calibri"/>
              <a:sym typeface="Calibri"/>
            </a:endParaRPr>
          </a:p>
          <a:p>
            <a:pPr indent="0" lvl="0" marL="0" rtl="0" algn="ctr">
              <a:spcBef>
                <a:spcPts val="1200"/>
              </a:spcBef>
              <a:spcAft>
                <a:spcPts val="1200"/>
              </a:spcAft>
              <a:buNone/>
            </a:pPr>
            <a:r>
              <a:rPr lang="en" sz="1200">
                <a:latin typeface="Calibri"/>
                <a:ea typeface="Calibri"/>
                <a:cs typeface="Calibri"/>
                <a:sym typeface="Calibri"/>
              </a:rPr>
              <a:t>A video game digital distribution service that </a:t>
            </a:r>
            <a:r>
              <a:rPr lang="en" sz="1200">
                <a:latin typeface="Calibri"/>
                <a:ea typeface="Calibri"/>
                <a:cs typeface="Calibri"/>
                <a:sym typeface="Calibri"/>
              </a:rPr>
              <a:t>allows players to purchase and play PC games through their software client.</a:t>
            </a:r>
            <a:endParaRPr sz="1200">
              <a:latin typeface="Calibri"/>
              <a:ea typeface="Calibri"/>
              <a:cs typeface="Calibri"/>
              <a:sym typeface="Calibri"/>
            </a:endParaRPr>
          </a:p>
        </p:txBody>
      </p:sp>
      <p:sp>
        <p:nvSpPr>
          <p:cNvPr id="215" name="Google Shape;215;p23"/>
          <p:cNvSpPr txBox="1"/>
          <p:nvPr>
            <p:ph idx="12" type="sldNum"/>
          </p:nvPr>
        </p:nvSpPr>
        <p:spPr>
          <a:xfrm>
            <a:off x="8595300" y="4891597"/>
            <a:ext cx="548700" cy="252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605"/>
              <a:buFont typeface="Arial"/>
              <a:buNone/>
            </a:pPr>
            <a:fld id="{00000000-1234-1234-1234-123412341234}" type="slidenum">
              <a:rPr lang="en"/>
              <a:t>‹#›</a:t>
            </a:fld>
            <a:endParaRPr/>
          </a:p>
        </p:txBody>
      </p:sp>
      <p:pic>
        <p:nvPicPr>
          <p:cNvPr id="216" name="Google Shape;216;p23"/>
          <p:cNvPicPr preferRelativeResize="0"/>
          <p:nvPr/>
        </p:nvPicPr>
        <p:blipFill>
          <a:blip r:embed="rId3">
            <a:alphaModFix/>
          </a:blip>
          <a:stretch>
            <a:fillRect/>
          </a:stretch>
        </p:blipFill>
        <p:spPr>
          <a:xfrm>
            <a:off x="4418225" y="607800"/>
            <a:ext cx="2993173" cy="1315800"/>
          </a:xfrm>
          <a:prstGeom prst="rect">
            <a:avLst/>
          </a:prstGeom>
          <a:noFill/>
          <a:ln>
            <a:noFill/>
          </a:ln>
        </p:spPr>
      </p:pic>
      <p:sp>
        <p:nvSpPr>
          <p:cNvPr id="217" name="Google Shape;217;p23"/>
          <p:cNvSpPr txBox="1"/>
          <p:nvPr>
            <p:ph idx="1" type="body"/>
          </p:nvPr>
        </p:nvSpPr>
        <p:spPr>
          <a:xfrm>
            <a:off x="0" y="2184050"/>
            <a:ext cx="4416000" cy="120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latin typeface="Calibri"/>
                <a:ea typeface="Calibri"/>
                <a:cs typeface="Calibri"/>
                <a:sym typeface="Calibri"/>
              </a:rPr>
              <a:t>  </a:t>
            </a:r>
            <a:endParaRPr sz="1200">
              <a:latin typeface="Calibri"/>
              <a:ea typeface="Calibri"/>
              <a:cs typeface="Calibri"/>
              <a:sym typeface="Calibri"/>
            </a:endParaRPr>
          </a:p>
          <a:p>
            <a:pPr indent="0" lvl="0" marL="0" rtl="0" algn="ctr">
              <a:spcBef>
                <a:spcPts val="1200"/>
              </a:spcBef>
              <a:spcAft>
                <a:spcPts val="1200"/>
              </a:spcAft>
              <a:buNone/>
            </a:pPr>
            <a:r>
              <a:rPr lang="en" sz="1200">
                <a:latin typeface="Calibri"/>
                <a:ea typeface="Calibri"/>
                <a:cs typeface="Calibri"/>
                <a:sym typeface="Calibri"/>
              </a:rPr>
              <a:t>Largest online streaming platform, primarily focused on video game live streaming and eSports broadcasting.</a:t>
            </a:r>
            <a:endParaRPr sz="1200">
              <a:latin typeface="Calibri"/>
              <a:ea typeface="Calibri"/>
              <a:cs typeface="Calibri"/>
              <a:sym typeface="Calibri"/>
            </a:endParaRPr>
          </a:p>
        </p:txBody>
      </p:sp>
      <p:sp>
        <p:nvSpPr>
          <p:cNvPr id="218" name="Google Shape;218;p23"/>
          <p:cNvSpPr txBox="1"/>
          <p:nvPr>
            <p:ph idx="1" type="body"/>
          </p:nvPr>
        </p:nvSpPr>
        <p:spPr>
          <a:xfrm>
            <a:off x="0" y="3486550"/>
            <a:ext cx="4416000" cy="13158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b="1" lang="en" sz="2000">
                <a:latin typeface="Calibri"/>
                <a:ea typeface="Calibri"/>
                <a:cs typeface="Calibri"/>
                <a:sym typeface="Calibri"/>
              </a:rPr>
              <a:t>eSports</a:t>
            </a:r>
            <a:endParaRPr b="1" sz="2000">
              <a:latin typeface="Calibri"/>
              <a:ea typeface="Calibri"/>
              <a:cs typeface="Calibri"/>
              <a:sym typeface="Calibri"/>
            </a:endParaRPr>
          </a:p>
          <a:p>
            <a:pPr indent="0" lvl="0" marL="0" rtl="0" algn="ctr">
              <a:lnSpc>
                <a:spcPct val="115000"/>
              </a:lnSpc>
              <a:spcBef>
                <a:spcPts val="1200"/>
              </a:spcBef>
              <a:spcAft>
                <a:spcPts val="1200"/>
              </a:spcAft>
              <a:buNone/>
            </a:pPr>
            <a:r>
              <a:rPr lang="en" sz="1200">
                <a:latin typeface="Calibri"/>
                <a:ea typeface="Calibri"/>
                <a:cs typeface="Calibri"/>
                <a:sym typeface="Calibri"/>
              </a:rPr>
              <a:t>Form of competition using video games, often takes form of organized multiplayer competitions between professionals</a:t>
            </a:r>
            <a:endParaRPr sz="1200">
              <a:latin typeface="Calibri"/>
              <a:ea typeface="Calibri"/>
              <a:cs typeface="Calibri"/>
              <a:sym typeface="Calibri"/>
            </a:endParaRPr>
          </a:p>
        </p:txBody>
      </p:sp>
      <p:pic>
        <p:nvPicPr>
          <p:cNvPr id="219" name="Google Shape;219;p23"/>
          <p:cNvPicPr preferRelativeResize="0"/>
          <p:nvPr/>
        </p:nvPicPr>
        <p:blipFill>
          <a:blip r:embed="rId4">
            <a:alphaModFix/>
          </a:blip>
          <a:stretch>
            <a:fillRect/>
          </a:stretch>
        </p:blipFill>
        <p:spPr>
          <a:xfrm>
            <a:off x="1669001" y="2059650"/>
            <a:ext cx="1234002" cy="409125"/>
          </a:xfrm>
          <a:prstGeom prst="rect">
            <a:avLst/>
          </a:prstGeom>
          <a:noFill/>
          <a:ln>
            <a:noFill/>
          </a:ln>
        </p:spPr>
      </p:pic>
      <p:pic>
        <p:nvPicPr>
          <p:cNvPr id="220" name="Google Shape;220;p23"/>
          <p:cNvPicPr preferRelativeResize="0"/>
          <p:nvPr/>
        </p:nvPicPr>
        <p:blipFill>
          <a:blip r:embed="rId5">
            <a:alphaModFix/>
          </a:blip>
          <a:stretch>
            <a:fillRect/>
          </a:stretch>
        </p:blipFill>
        <p:spPr>
          <a:xfrm>
            <a:off x="1646338" y="689228"/>
            <a:ext cx="1279314" cy="409124"/>
          </a:xfrm>
          <a:prstGeom prst="rect">
            <a:avLst/>
          </a:prstGeom>
          <a:noFill/>
          <a:ln>
            <a:noFill/>
          </a:ln>
        </p:spPr>
      </p:pic>
      <p:pic>
        <p:nvPicPr>
          <p:cNvPr id="221" name="Google Shape;221;p23"/>
          <p:cNvPicPr preferRelativeResize="0"/>
          <p:nvPr/>
        </p:nvPicPr>
        <p:blipFill>
          <a:blip r:embed="rId6">
            <a:alphaModFix/>
          </a:blip>
          <a:stretch>
            <a:fillRect/>
          </a:stretch>
        </p:blipFill>
        <p:spPr>
          <a:xfrm>
            <a:off x="4415900" y="3587378"/>
            <a:ext cx="2197113" cy="1297722"/>
          </a:xfrm>
          <a:prstGeom prst="rect">
            <a:avLst/>
          </a:prstGeom>
          <a:noFill/>
          <a:ln>
            <a:noFill/>
          </a:ln>
        </p:spPr>
      </p:pic>
      <p:pic>
        <p:nvPicPr>
          <p:cNvPr id="222" name="Google Shape;222;p23"/>
          <p:cNvPicPr preferRelativeResize="0"/>
          <p:nvPr/>
        </p:nvPicPr>
        <p:blipFill>
          <a:blip r:embed="rId7">
            <a:alphaModFix/>
          </a:blip>
          <a:stretch>
            <a:fillRect/>
          </a:stretch>
        </p:blipFill>
        <p:spPr>
          <a:xfrm>
            <a:off x="4415901" y="1845793"/>
            <a:ext cx="2969787" cy="1747486"/>
          </a:xfrm>
          <a:prstGeom prst="rect">
            <a:avLst/>
          </a:prstGeom>
          <a:noFill/>
          <a:ln>
            <a:noFill/>
          </a:ln>
        </p:spPr>
      </p:pic>
      <p:pic>
        <p:nvPicPr>
          <p:cNvPr id="223" name="Google Shape;223;p23"/>
          <p:cNvPicPr preferRelativeResize="0"/>
          <p:nvPr/>
        </p:nvPicPr>
        <p:blipFill>
          <a:blip r:embed="rId8">
            <a:alphaModFix/>
          </a:blip>
          <a:stretch>
            <a:fillRect/>
          </a:stretch>
        </p:blipFill>
        <p:spPr>
          <a:xfrm>
            <a:off x="6613012" y="3587378"/>
            <a:ext cx="2530989" cy="1297722"/>
          </a:xfrm>
          <a:prstGeom prst="rect">
            <a:avLst/>
          </a:prstGeom>
          <a:noFill/>
          <a:ln>
            <a:noFill/>
          </a:ln>
        </p:spPr>
      </p:pic>
      <p:pic>
        <p:nvPicPr>
          <p:cNvPr id="224" name="Google Shape;224;p23"/>
          <p:cNvPicPr preferRelativeResize="0"/>
          <p:nvPr/>
        </p:nvPicPr>
        <p:blipFill>
          <a:blip r:embed="rId9">
            <a:alphaModFix/>
          </a:blip>
          <a:stretch>
            <a:fillRect/>
          </a:stretch>
        </p:blipFill>
        <p:spPr>
          <a:xfrm>
            <a:off x="7388204" y="607800"/>
            <a:ext cx="1755796" cy="2985479"/>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4"/>
          <p:cNvSpPr txBox="1"/>
          <p:nvPr>
            <p:ph idx="12" type="sldNum"/>
          </p:nvPr>
        </p:nvSpPr>
        <p:spPr>
          <a:xfrm>
            <a:off x="8595300" y="4891597"/>
            <a:ext cx="548700" cy="252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0" name="Google Shape;230;p24"/>
          <p:cNvSpPr/>
          <p:nvPr/>
        </p:nvSpPr>
        <p:spPr>
          <a:xfrm>
            <a:off x="0" y="4725"/>
            <a:ext cx="2304300" cy="4887000"/>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4"/>
          <p:cNvSpPr/>
          <p:nvPr/>
        </p:nvSpPr>
        <p:spPr>
          <a:xfrm>
            <a:off x="4572000" y="4725"/>
            <a:ext cx="2304300" cy="4887000"/>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4"/>
          <p:cNvSpPr/>
          <p:nvPr/>
        </p:nvSpPr>
        <p:spPr>
          <a:xfrm>
            <a:off x="6876300" y="4725"/>
            <a:ext cx="2267700" cy="4887000"/>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4"/>
          <p:cNvSpPr/>
          <p:nvPr/>
        </p:nvSpPr>
        <p:spPr>
          <a:xfrm>
            <a:off x="2304300" y="4725"/>
            <a:ext cx="2267700" cy="4887000"/>
          </a:xfrm>
          <a:prstGeom prst="rect">
            <a:avLst/>
          </a:prstGeom>
          <a:solidFill>
            <a:schemeClr val="accent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4"/>
          <p:cNvSpPr txBox="1"/>
          <p:nvPr/>
        </p:nvSpPr>
        <p:spPr>
          <a:xfrm>
            <a:off x="379650" y="1879050"/>
            <a:ext cx="1545000" cy="184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a:solidFill>
                  <a:schemeClr val="lt1"/>
                </a:solidFill>
                <a:latin typeface="Roboto"/>
                <a:ea typeface="Roboto"/>
                <a:cs typeface="Roboto"/>
                <a:sym typeface="Roboto"/>
              </a:rPr>
              <a:t>Gaming 101</a:t>
            </a:r>
            <a:endParaRPr b="1" sz="2600">
              <a:solidFill>
                <a:schemeClr val="lt1"/>
              </a:solidFill>
              <a:latin typeface="Roboto"/>
              <a:ea typeface="Roboto"/>
              <a:cs typeface="Roboto"/>
              <a:sym typeface="Roboto"/>
            </a:endParaRPr>
          </a:p>
          <a:p>
            <a:pPr indent="0" lvl="0" marL="0" rtl="0" algn="ctr">
              <a:spcBef>
                <a:spcPts val="0"/>
              </a:spcBef>
              <a:spcAft>
                <a:spcPts val="0"/>
              </a:spcAft>
              <a:buNone/>
            </a:pPr>
            <a:r>
              <a:t/>
            </a:r>
            <a:endParaRPr b="1">
              <a:solidFill>
                <a:schemeClr val="lt1"/>
              </a:solidFill>
              <a:latin typeface="Roboto"/>
              <a:ea typeface="Roboto"/>
              <a:cs typeface="Roboto"/>
              <a:sym typeface="Roboto"/>
            </a:endParaRPr>
          </a:p>
          <a:p>
            <a:pPr indent="0" lvl="0" marL="0" rtl="0" algn="ctr">
              <a:spcBef>
                <a:spcPts val="0"/>
              </a:spcBef>
              <a:spcAft>
                <a:spcPts val="0"/>
              </a:spcAft>
              <a:buNone/>
            </a:pPr>
            <a:r>
              <a:rPr b="1" lang="en">
                <a:solidFill>
                  <a:schemeClr val="lt1"/>
                </a:solidFill>
                <a:latin typeface="Roboto"/>
                <a:ea typeface="Roboto"/>
                <a:cs typeface="Roboto"/>
                <a:sym typeface="Roboto"/>
              </a:rPr>
              <a:t>The framework to comprehend the industry</a:t>
            </a:r>
            <a:endParaRPr b="1">
              <a:solidFill>
                <a:schemeClr val="lt1"/>
              </a:solidFill>
              <a:latin typeface="Roboto"/>
              <a:ea typeface="Roboto"/>
              <a:cs typeface="Roboto"/>
              <a:sym typeface="Roboto"/>
            </a:endParaRPr>
          </a:p>
        </p:txBody>
      </p:sp>
      <p:sp>
        <p:nvSpPr>
          <p:cNvPr id="235" name="Google Shape;235;p24"/>
          <p:cNvSpPr txBox="1"/>
          <p:nvPr/>
        </p:nvSpPr>
        <p:spPr>
          <a:xfrm>
            <a:off x="2665650" y="1879050"/>
            <a:ext cx="1545000" cy="163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a:solidFill>
                  <a:schemeClr val="lt1"/>
                </a:solidFill>
                <a:latin typeface="Roboto"/>
                <a:ea typeface="Roboto"/>
                <a:cs typeface="Roboto"/>
                <a:sym typeface="Roboto"/>
              </a:rPr>
              <a:t>Gaming</a:t>
            </a:r>
            <a:endParaRPr b="1" sz="2600">
              <a:solidFill>
                <a:schemeClr val="lt1"/>
              </a:solidFill>
              <a:latin typeface="Roboto"/>
              <a:ea typeface="Roboto"/>
              <a:cs typeface="Roboto"/>
              <a:sym typeface="Roboto"/>
            </a:endParaRPr>
          </a:p>
          <a:p>
            <a:pPr indent="0" lvl="0" marL="0" rtl="0" algn="ctr">
              <a:spcBef>
                <a:spcPts val="0"/>
              </a:spcBef>
              <a:spcAft>
                <a:spcPts val="0"/>
              </a:spcAft>
              <a:buNone/>
            </a:pPr>
            <a:r>
              <a:rPr b="1" lang="en" sz="2600">
                <a:solidFill>
                  <a:schemeClr val="lt1"/>
                </a:solidFill>
                <a:latin typeface="Roboto"/>
                <a:ea typeface="Roboto"/>
                <a:cs typeface="Roboto"/>
                <a:sym typeface="Roboto"/>
              </a:rPr>
              <a:t>Today</a:t>
            </a:r>
            <a:endParaRPr b="1" sz="2600">
              <a:solidFill>
                <a:schemeClr val="lt1"/>
              </a:solidFill>
              <a:latin typeface="Roboto"/>
              <a:ea typeface="Roboto"/>
              <a:cs typeface="Roboto"/>
              <a:sym typeface="Roboto"/>
            </a:endParaRPr>
          </a:p>
          <a:p>
            <a:pPr indent="0" lvl="0" marL="0" rtl="0" algn="ctr">
              <a:spcBef>
                <a:spcPts val="0"/>
              </a:spcBef>
              <a:spcAft>
                <a:spcPts val="0"/>
              </a:spcAft>
              <a:buNone/>
            </a:pPr>
            <a:r>
              <a:t/>
            </a:r>
            <a:endParaRPr b="1">
              <a:solidFill>
                <a:schemeClr val="lt1"/>
              </a:solidFill>
              <a:latin typeface="Roboto"/>
              <a:ea typeface="Roboto"/>
              <a:cs typeface="Roboto"/>
              <a:sym typeface="Roboto"/>
            </a:endParaRPr>
          </a:p>
          <a:p>
            <a:pPr indent="0" lvl="0" marL="0" rtl="0" algn="ctr">
              <a:spcBef>
                <a:spcPts val="0"/>
              </a:spcBef>
              <a:spcAft>
                <a:spcPts val="0"/>
              </a:spcAft>
              <a:buNone/>
            </a:pPr>
            <a:r>
              <a:rPr b="1" lang="en">
                <a:solidFill>
                  <a:schemeClr val="lt1"/>
                </a:solidFill>
                <a:latin typeface="Roboto"/>
                <a:ea typeface="Roboto"/>
                <a:cs typeface="Roboto"/>
                <a:sym typeface="Roboto"/>
              </a:rPr>
              <a:t>Gaming by the numbers</a:t>
            </a:r>
            <a:endParaRPr b="1" sz="2600">
              <a:solidFill>
                <a:schemeClr val="lt1"/>
              </a:solidFill>
              <a:latin typeface="Roboto"/>
              <a:ea typeface="Roboto"/>
              <a:cs typeface="Roboto"/>
              <a:sym typeface="Roboto"/>
            </a:endParaRPr>
          </a:p>
        </p:txBody>
      </p:sp>
      <p:sp>
        <p:nvSpPr>
          <p:cNvPr id="236" name="Google Shape;236;p24"/>
          <p:cNvSpPr txBox="1"/>
          <p:nvPr/>
        </p:nvSpPr>
        <p:spPr>
          <a:xfrm>
            <a:off x="4854600" y="2079150"/>
            <a:ext cx="1739100" cy="144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a:solidFill>
                  <a:schemeClr val="lt1"/>
                </a:solidFill>
                <a:latin typeface="Roboto"/>
                <a:ea typeface="Roboto"/>
                <a:cs typeface="Roboto"/>
                <a:sym typeface="Roboto"/>
              </a:rPr>
              <a:t>Popularity</a:t>
            </a:r>
            <a:endParaRPr b="1" sz="2600">
              <a:solidFill>
                <a:schemeClr val="lt1"/>
              </a:solidFill>
              <a:latin typeface="Roboto"/>
              <a:ea typeface="Roboto"/>
              <a:cs typeface="Roboto"/>
              <a:sym typeface="Roboto"/>
            </a:endParaRPr>
          </a:p>
          <a:p>
            <a:pPr indent="0" lvl="0" marL="0" rtl="0" algn="l">
              <a:spcBef>
                <a:spcPts val="0"/>
              </a:spcBef>
              <a:spcAft>
                <a:spcPts val="0"/>
              </a:spcAft>
              <a:buNone/>
            </a:pPr>
            <a:r>
              <a:t/>
            </a:r>
            <a:endParaRPr b="1">
              <a:solidFill>
                <a:schemeClr val="lt1"/>
              </a:solidFill>
              <a:latin typeface="Roboto"/>
              <a:ea typeface="Roboto"/>
              <a:cs typeface="Roboto"/>
              <a:sym typeface="Roboto"/>
            </a:endParaRPr>
          </a:p>
          <a:p>
            <a:pPr indent="0" lvl="0" marL="0" rtl="0" algn="ctr">
              <a:spcBef>
                <a:spcPts val="0"/>
              </a:spcBef>
              <a:spcAft>
                <a:spcPts val="0"/>
              </a:spcAft>
              <a:buNone/>
            </a:pPr>
            <a:r>
              <a:t/>
            </a:r>
            <a:endParaRPr b="1">
              <a:solidFill>
                <a:schemeClr val="lt1"/>
              </a:solidFill>
              <a:latin typeface="Roboto"/>
              <a:ea typeface="Roboto"/>
              <a:cs typeface="Roboto"/>
              <a:sym typeface="Roboto"/>
            </a:endParaRPr>
          </a:p>
          <a:p>
            <a:pPr indent="0" lvl="0" marL="0" rtl="0" algn="ctr">
              <a:spcBef>
                <a:spcPts val="0"/>
              </a:spcBef>
              <a:spcAft>
                <a:spcPts val="0"/>
              </a:spcAft>
              <a:buNone/>
            </a:pPr>
            <a:r>
              <a:rPr b="1" lang="en">
                <a:solidFill>
                  <a:schemeClr val="lt1"/>
                </a:solidFill>
                <a:latin typeface="Roboto"/>
                <a:ea typeface="Roboto"/>
                <a:cs typeface="Roboto"/>
                <a:sym typeface="Roboto"/>
              </a:rPr>
              <a:t>The makeup of a popular game</a:t>
            </a:r>
            <a:endParaRPr b="1" sz="2600">
              <a:solidFill>
                <a:schemeClr val="lt1"/>
              </a:solidFill>
              <a:latin typeface="Roboto"/>
              <a:ea typeface="Roboto"/>
              <a:cs typeface="Roboto"/>
              <a:sym typeface="Roboto"/>
            </a:endParaRPr>
          </a:p>
        </p:txBody>
      </p:sp>
      <p:sp>
        <p:nvSpPr>
          <p:cNvPr id="237" name="Google Shape;237;p24"/>
          <p:cNvSpPr txBox="1"/>
          <p:nvPr/>
        </p:nvSpPr>
        <p:spPr>
          <a:xfrm>
            <a:off x="7237650" y="2079150"/>
            <a:ext cx="1545000" cy="144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a:solidFill>
                  <a:schemeClr val="lt1"/>
                </a:solidFill>
                <a:latin typeface="Roboto"/>
                <a:ea typeface="Roboto"/>
                <a:cs typeface="Roboto"/>
                <a:sym typeface="Roboto"/>
              </a:rPr>
              <a:t>Growth</a:t>
            </a:r>
            <a:endParaRPr b="1">
              <a:solidFill>
                <a:schemeClr val="lt1"/>
              </a:solidFill>
              <a:latin typeface="Roboto"/>
              <a:ea typeface="Roboto"/>
              <a:cs typeface="Roboto"/>
              <a:sym typeface="Roboto"/>
            </a:endParaRPr>
          </a:p>
          <a:p>
            <a:pPr indent="0" lvl="0" marL="0" rtl="0" algn="ctr">
              <a:spcBef>
                <a:spcPts val="0"/>
              </a:spcBef>
              <a:spcAft>
                <a:spcPts val="0"/>
              </a:spcAft>
              <a:buNone/>
            </a:pPr>
            <a:r>
              <a:t/>
            </a:r>
            <a:endParaRPr b="1">
              <a:solidFill>
                <a:schemeClr val="lt1"/>
              </a:solidFill>
              <a:latin typeface="Roboto"/>
              <a:ea typeface="Roboto"/>
              <a:cs typeface="Roboto"/>
              <a:sym typeface="Roboto"/>
            </a:endParaRPr>
          </a:p>
          <a:p>
            <a:pPr indent="0" lvl="0" marL="0" rtl="0" algn="ctr">
              <a:spcBef>
                <a:spcPts val="0"/>
              </a:spcBef>
              <a:spcAft>
                <a:spcPts val="0"/>
              </a:spcAft>
              <a:buNone/>
            </a:pPr>
            <a:r>
              <a:t/>
            </a:r>
            <a:endParaRPr b="1">
              <a:solidFill>
                <a:schemeClr val="lt1"/>
              </a:solidFill>
              <a:latin typeface="Roboto"/>
              <a:ea typeface="Roboto"/>
              <a:cs typeface="Roboto"/>
              <a:sym typeface="Roboto"/>
            </a:endParaRPr>
          </a:p>
          <a:p>
            <a:pPr indent="0" lvl="0" marL="0" rtl="0" algn="ctr">
              <a:spcBef>
                <a:spcPts val="0"/>
              </a:spcBef>
              <a:spcAft>
                <a:spcPts val="0"/>
              </a:spcAft>
              <a:buNone/>
            </a:pPr>
            <a:r>
              <a:rPr b="1" lang="en">
                <a:solidFill>
                  <a:schemeClr val="lt1"/>
                </a:solidFill>
                <a:latin typeface="Roboto"/>
                <a:ea typeface="Roboto"/>
                <a:cs typeface="Roboto"/>
                <a:sym typeface="Roboto"/>
              </a:rPr>
              <a:t>How games grow in audience</a:t>
            </a:r>
            <a:endParaRPr b="1" sz="2600">
              <a:solidFill>
                <a:schemeClr val="lt1"/>
              </a:solidFill>
              <a:latin typeface="Roboto"/>
              <a:ea typeface="Roboto"/>
              <a:cs typeface="Roboto"/>
              <a:sym typeface="Roboto"/>
            </a:endParaRPr>
          </a:p>
        </p:txBody>
      </p:sp>
      <p:pic>
        <p:nvPicPr>
          <p:cNvPr id="238" name="Google Shape;238;p24"/>
          <p:cNvPicPr preferRelativeResize="0"/>
          <p:nvPr/>
        </p:nvPicPr>
        <p:blipFill>
          <a:blip r:embed="rId3">
            <a:alphaModFix/>
          </a:blip>
          <a:stretch>
            <a:fillRect/>
          </a:stretch>
        </p:blipFill>
        <p:spPr>
          <a:xfrm>
            <a:off x="796100" y="985750"/>
            <a:ext cx="763458" cy="723900"/>
          </a:xfrm>
          <a:prstGeom prst="rect">
            <a:avLst/>
          </a:prstGeom>
          <a:noFill/>
          <a:ln>
            <a:noFill/>
          </a:ln>
        </p:spPr>
      </p:pic>
      <p:pic>
        <p:nvPicPr>
          <p:cNvPr id="239" name="Google Shape;239;p24"/>
          <p:cNvPicPr preferRelativeResize="0"/>
          <p:nvPr/>
        </p:nvPicPr>
        <p:blipFill>
          <a:blip r:embed="rId4">
            <a:alphaModFix/>
          </a:blip>
          <a:stretch>
            <a:fillRect/>
          </a:stretch>
        </p:blipFill>
        <p:spPr>
          <a:xfrm>
            <a:off x="5342419" y="985750"/>
            <a:ext cx="763458" cy="723900"/>
          </a:xfrm>
          <a:prstGeom prst="rect">
            <a:avLst/>
          </a:prstGeom>
          <a:noFill/>
          <a:ln>
            <a:noFill/>
          </a:ln>
        </p:spPr>
      </p:pic>
      <p:pic>
        <p:nvPicPr>
          <p:cNvPr id="240" name="Google Shape;240;p24"/>
          <p:cNvPicPr preferRelativeResize="0"/>
          <p:nvPr/>
        </p:nvPicPr>
        <p:blipFill>
          <a:blip r:embed="rId5">
            <a:alphaModFix/>
          </a:blip>
          <a:stretch>
            <a:fillRect/>
          </a:stretch>
        </p:blipFill>
        <p:spPr>
          <a:xfrm>
            <a:off x="3056423" y="985750"/>
            <a:ext cx="763458" cy="723900"/>
          </a:xfrm>
          <a:prstGeom prst="rect">
            <a:avLst/>
          </a:prstGeom>
          <a:noFill/>
          <a:ln>
            <a:noFill/>
          </a:ln>
        </p:spPr>
      </p:pic>
      <p:pic>
        <p:nvPicPr>
          <p:cNvPr id="241" name="Google Shape;241;p24"/>
          <p:cNvPicPr preferRelativeResize="0"/>
          <p:nvPr/>
        </p:nvPicPr>
        <p:blipFill>
          <a:blip r:embed="rId6">
            <a:alphaModFix/>
          </a:blip>
          <a:stretch>
            <a:fillRect/>
          </a:stretch>
        </p:blipFill>
        <p:spPr>
          <a:xfrm>
            <a:off x="7628430" y="985750"/>
            <a:ext cx="763458" cy="723900"/>
          </a:xfrm>
          <a:prstGeom prst="rect">
            <a:avLst/>
          </a:prstGeom>
          <a:noFill/>
          <a:ln>
            <a:noFill/>
          </a:ln>
        </p:spPr>
      </p:pic>
    </p:spTree>
  </p:cSld>
  <p:clrMapOvr>
    <a:masterClrMapping/>
  </p:clrMapOvr>
  <mc:AlternateContent>
    <mc:Choice Requires="p14">
      <p:transition spd="slow" p14:dur="1000">
        <p14:prism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5"/>
          <p:cNvSpPr txBox="1"/>
          <p:nvPr>
            <p:ph type="title"/>
          </p:nvPr>
        </p:nvSpPr>
        <p:spPr>
          <a:xfrm>
            <a:off x="311700" y="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Gaming continues to evolve</a:t>
            </a:r>
            <a:endParaRPr/>
          </a:p>
        </p:txBody>
      </p:sp>
      <p:sp>
        <p:nvSpPr>
          <p:cNvPr id="247" name="Google Shape;247;p25"/>
          <p:cNvSpPr txBox="1"/>
          <p:nvPr>
            <p:ph idx="12" type="sldNum"/>
          </p:nvPr>
        </p:nvSpPr>
        <p:spPr>
          <a:xfrm>
            <a:off x="8595300" y="4891597"/>
            <a:ext cx="548700" cy="252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605"/>
              <a:buFont typeface="Arial"/>
              <a:buNone/>
            </a:pPr>
            <a:fld id="{00000000-1234-1234-1234-123412341234}" type="slidenum">
              <a:rPr lang="en"/>
              <a:t>‹#›</a:t>
            </a:fld>
            <a:endParaRPr/>
          </a:p>
        </p:txBody>
      </p:sp>
      <p:grpSp>
        <p:nvGrpSpPr>
          <p:cNvPr id="248" name="Google Shape;248;p25"/>
          <p:cNvGrpSpPr/>
          <p:nvPr/>
        </p:nvGrpSpPr>
        <p:grpSpPr>
          <a:xfrm>
            <a:off x="311679" y="1192375"/>
            <a:ext cx="4035600" cy="3137909"/>
            <a:chOff x="311679" y="1420975"/>
            <a:chExt cx="4035600" cy="3137909"/>
          </a:xfrm>
        </p:grpSpPr>
        <p:sp>
          <p:nvSpPr>
            <p:cNvPr id="249" name="Google Shape;249;p25"/>
            <p:cNvSpPr/>
            <p:nvPr/>
          </p:nvSpPr>
          <p:spPr>
            <a:xfrm>
              <a:off x="311679" y="1472184"/>
              <a:ext cx="4035600" cy="30867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5"/>
            <p:cNvSpPr/>
            <p:nvPr/>
          </p:nvSpPr>
          <p:spPr>
            <a:xfrm>
              <a:off x="311679" y="1420975"/>
              <a:ext cx="2176500" cy="45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 name="Google Shape;251;p25"/>
          <p:cNvGrpSpPr/>
          <p:nvPr/>
        </p:nvGrpSpPr>
        <p:grpSpPr>
          <a:xfrm>
            <a:off x="4834529" y="1275900"/>
            <a:ext cx="4035600" cy="3137909"/>
            <a:chOff x="311679" y="1420975"/>
            <a:chExt cx="4035600" cy="3137909"/>
          </a:xfrm>
        </p:grpSpPr>
        <p:sp>
          <p:nvSpPr>
            <p:cNvPr id="252" name="Google Shape;252;p25"/>
            <p:cNvSpPr/>
            <p:nvPr/>
          </p:nvSpPr>
          <p:spPr>
            <a:xfrm>
              <a:off x="311679" y="1472184"/>
              <a:ext cx="4035600" cy="30867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5"/>
            <p:cNvSpPr/>
            <p:nvPr/>
          </p:nvSpPr>
          <p:spPr>
            <a:xfrm>
              <a:off x="311679" y="1420975"/>
              <a:ext cx="2176500" cy="45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 name="Google Shape;254;p25"/>
          <p:cNvSpPr txBox="1"/>
          <p:nvPr/>
        </p:nvSpPr>
        <p:spPr>
          <a:xfrm>
            <a:off x="673550" y="1693575"/>
            <a:ext cx="3459600" cy="1392900"/>
          </a:xfrm>
          <a:prstGeom prst="rect">
            <a:avLst/>
          </a:prstGeom>
          <a:noFill/>
          <a:ln>
            <a:noFill/>
          </a:ln>
        </p:spPr>
        <p:txBody>
          <a:bodyPr anchorCtr="0" anchor="t" bIns="34275" lIns="68575" spcFirstLastPara="1" rIns="68575" wrap="square" tIns="34275">
            <a:spAutoFit/>
          </a:bodyPr>
          <a:lstStyle/>
          <a:p>
            <a:pPr indent="-304800" lvl="0" marL="285750" marR="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Gaming data itself is tied to </a:t>
            </a:r>
            <a:r>
              <a:rPr b="1" lang="en" sz="1200">
                <a:solidFill>
                  <a:schemeClr val="dk1"/>
                </a:solidFill>
                <a:latin typeface="Calibri"/>
                <a:ea typeface="Calibri"/>
                <a:cs typeface="Calibri"/>
                <a:sym typeface="Calibri"/>
              </a:rPr>
              <a:t>demographic</a:t>
            </a:r>
            <a:r>
              <a:rPr b="1" lang="en" sz="1200">
                <a:solidFill>
                  <a:schemeClr val="dk1"/>
                </a:solidFill>
                <a:latin typeface="Calibri"/>
                <a:ea typeface="Calibri"/>
                <a:cs typeface="Calibri"/>
                <a:sym typeface="Calibri"/>
              </a:rPr>
              <a:t> and geographic location </a:t>
            </a:r>
            <a:r>
              <a:rPr lang="en" sz="1200">
                <a:solidFill>
                  <a:schemeClr val="dk1"/>
                </a:solidFill>
                <a:latin typeface="Calibri"/>
                <a:ea typeface="Calibri"/>
                <a:cs typeface="Calibri"/>
                <a:sym typeface="Calibri"/>
              </a:rPr>
              <a:t>thus it’s not extremely attainable so the insights are often shielded </a:t>
            </a:r>
            <a:r>
              <a:rPr lang="en" sz="1200">
                <a:solidFill>
                  <a:schemeClr val="dk1"/>
                </a:solidFill>
                <a:latin typeface="Calibri"/>
                <a:ea typeface="Calibri"/>
                <a:cs typeface="Calibri"/>
                <a:sym typeface="Calibri"/>
              </a:rPr>
              <a:t>behind</a:t>
            </a:r>
            <a:r>
              <a:rPr lang="en" sz="1200">
                <a:solidFill>
                  <a:schemeClr val="dk1"/>
                </a:solidFill>
                <a:latin typeface="Calibri"/>
                <a:ea typeface="Calibri"/>
                <a:cs typeface="Calibri"/>
                <a:sym typeface="Calibri"/>
              </a:rPr>
              <a:t> a </a:t>
            </a:r>
            <a:r>
              <a:rPr lang="en" sz="1200">
                <a:solidFill>
                  <a:schemeClr val="dk1"/>
                </a:solidFill>
                <a:latin typeface="Calibri"/>
                <a:ea typeface="Calibri"/>
                <a:cs typeface="Calibri"/>
                <a:sym typeface="Calibri"/>
              </a:rPr>
              <a:t>paywall.</a:t>
            </a:r>
            <a:endParaRPr sz="1200">
              <a:solidFill>
                <a:schemeClr val="dk1"/>
              </a:solidFill>
              <a:latin typeface="Calibri"/>
              <a:ea typeface="Calibri"/>
              <a:cs typeface="Calibri"/>
              <a:sym typeface="Calibri"/>
            </a:endParaRPr>
          </a:p>
          <a:p>
            <a:pPr indent="-317500" lvl="0" marL="285750" marR="0" rtl="0" algn="l">
              <a:spcBef>
                <a:spcPts val="0"/>
              </a:spcBef>
              <a:spcAft>
                <a:spcPts val="0"/>
              </a:spcAft>
              <a:buClr>
                <a:schemeClr val="dk1"/>
              </a:buClr>
              <a:buSzPts val="1400"/>
              <a:buFont typeface="Calibri"/>
              <a:buChar char="●"/>
            </a:pPr>
            <a:r>
              <a:rPr lang="en" sz="1200">
                <a:solidFill>
                  <a:schemeClr val="dk1"/>
                </a:solidFill>
                <a:latin typeface="Calibri"/>
                <a:ea typeface="Calibri"/>
                <a:cs typeface="Calibri"/>
                <a:sym typeface="Calibri"/>
              </a:rPr>
              <a:t>Gaming being a </a:t>
            </a:r>
            <a:r>
              <a:rPr b="1" lang="en" sz="1200">
                <a:solidFill>
                  <a:schemeClr val="dk1"/>
                </a:solidFill>
                <a:latin typeface="Calibri"/>
                <a:ea typeface="Calibri"/>
                <a:cs typeface="Calibri"/>
                <a:sym typeface="Calibri"/>
              </a:rPr>
              <a:t>business deems api</a:t>
            </a:r>
            <a:r>
              <a:rPr lang="en" sz="1200">
                <a:solidFill>
                  <a:schemeClr val="dk1"/>
                </a:solidFill>
                <a:latin typeface="Calibri"/>
                <a:ea typeface="Calibri"/>
                <a:cs typeface="Calibri"/>
                <a:sym typeface="Calibri"/>
              </a:rPr>
              <a:t> access threatening to companies (SBMM) leading to data being restricted to just tabular information.</a:t>
            </a:r>
            <a:endParaRPr sz="1100"/>
          </a:p>
        </p:txBody>
      </p:sp>
      <p:sp>
        <p:nvSpPr>
          <p:cNvPr id="255" name="Google Shape;255;p25"/>
          <p:cNvSpPr txBox="1"/>
          <p:nvPr/>
        </p:nvSpPr>
        <p:spPr>
          <a:xfrm>
            <a:off x="229950" y="828000"/>
            <a:ext cx="4035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1"/>
                </a:solidFill>
                <a:latin typeface="Roboto"/>
                <a:ea typeface="Roboto"/>
                <a:cs typeface="Roboto"/>
                <a:sym typeface="Roboto"/>
              </a:rPr>
              <a:t>Insights and Dashboards</a:t>
            </a:r>
            <a:endParaRPr b="1" sz="1300">
              <a:solidFill>
                <a:schemeClr val="accent1"/>
              </a:solidFill>
              <a:latin typeface="Roboto"/>
              <a:ea typeface="Roboto"/>
              <a:cs typeface="Roboto"/>
              <a:sym typeface="Roboto"/>
            </a:endParaRPr>
          </a:p>
        </p:txBody>
      </p:sp>
      <p:sp>
        <p:nvSpPr>
          <p:cNvPr id="256" name="Google Shape;256;p25"/>
          <p:cNvSpPr txBox="1"/>
          <p:nvPr/>
        </p:nvSpPr>
        <p:spPr>
          <a:xfrm>
            <a:off x="4834525" y="891000"/>
            <a:ext cx="4035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1"/>
                </a:solidFill>
                <a:latin typeface="Roboto"/>
                <a:ea typeface="Roboto"/>
                <a:cs typeface="Roboto"/>
                <a:sym typeface="Roboto"/>
              </a:rPr>
              <a:t>Methods and Tools</a:t>
            </a:r>
            <a:endParaRPr b="1" sz="1300">
              <a:solidFill>
                <a:schemeClr val="accent1"/>
              </a:solidFill>
              <a:latin typeface="Roboto"/>
              <a:ea typeface="Roboto"/>
              <a:cs typeface="Roboto"/>
              <a:sym typeface="Roboto"/>
            </a:endParaRPr>
          </a:p>
        </p:txBody>
      </p:sp>
      <p:sp>
        <p:nvSpPr>
          <p:cNvPr id="257" name="Google Shape;257;p25"/>
          <p:cNvSpPr txBox="1"/>
          <p:nvPr/>
        </p:nvSpPr>
        <p:spPr>
          <a:xfrm>
            <a:off x="502775" y="1346150"/>
            <a:ext cx="2801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1"/>
                </a:solidFill>
                <a:latin typeface="Roboto"/>
                <a:ea typeface="Roboto"/>
                <a:cs typeface="Roboto"/>
                <a:sym typeface="Roboto"/>
              </a:rPr>
              <a:t>Accessibility</a:t>
            </a:r>
            <a:endParaRPr b="1" sz="1300">
              <a:solidFill>
                <a:schemeClr val="accent1"/>
              </a:solidFill>
              <a:latin typeface="Roboto"/>
              <a:ea typeface="Roboto"/>
              <a:cs typeface="Roboto"/>
              <a:sym typeface="Roboto"/>
            </a:endParaRPr>
          </a:p>
        </p:txBody>
      </p:sp>
      <p:cxnSp>
        <p:nvCxnSpPr>
          <p:cNvPr id="258" name="Google Shape;258;p25"/>
          <p:cNvCxnSpPr/>
          <p:nvPr/>
        </p:nvCxnSpPr>
        <p:spPr>
          <a:xfrm flipH="1" rot="10800000">
            <a:off x="2028325" y="1546975"/>
            <a:ext cx="2104800" cy="7800"/>
          </a:xfrm>
          <a:prstGeom prst="straightConnector1">
            <a:avLst/>
          </a:prstGeom>
          <a:noFill/>
          <a:ln cap="flat" cmpd="sng" w="9525">
            <a:solidFill>
              <a:schemeClr val="accent2"/>
            </a:solidFill>
            <a:prstDash val="solid"/>
            <a:round/>
            <a:headEnd len="med" w="med" type="none"/>
            <a:tailEnd len="med" w="med" type="none"/>
          </a:ln>
        </p:spPr>
      </p:cxnSp>
      <p:sp>
        <p:nvSpPr>
          <p:cNvPr id="259" name="Google Shape;259;p25"/>
          <p:cNvSpPr txBox="1"/>
          <p:nvPr/>
        </p:nvSpPr>
        <p:spPr>
          <a:xfrm>
            <a:off x="502775" y="3407450"/>
            <a:ext cx="3630300" cy="808200"/>
          </a:xfrm>
          <a:prstGeom prst="rect">
            <a:avLst/>
          </a:prstGeom>
          <a:noFill/>
          <a:ln>
            <a:noFill/>
          </a:ln>
        </p:spPr>
        <p:txBody>
          <a:bodyPr anchorCtr="0" anchor="t" bIns="34275" lIns="68575" spcFirstLastPara="1" rIns="68575" wrap="square" tIns="34275">
            <a:spAutoFit/>
          </a:bodyPr>
          <a:lstStyle/>
          <a:p>
            <a:pPr indent="-304800" lvl="0" marL="457200" rtl="0" algn="l">
              <a:spcBef>
                <a:spcPts val="0"/>
              </a:spcBef>
              <a:spcAft>
                <a:spcPts val="0"/>
              </a:spcAft>
              <a:buClr>
                <a:schemeClr val="accent4"/>
              </a:buClr>
              <a:buSzPts val="1200"/>
              <a:buFont typeface="Calibri"/>
              <a:buChar char="●"/>
            </a:pPr>
            <a:r>
              <a:rPr lang="en" sz="1200">
                <a:solidFill>
                  <a:schemeClr val="accent4"/>
                </a:solidFill>
                <a:latin typeface="Calibri"/>
                <a:ea typeface="Calibri"/>
                <a:cs typeface="Calibri"/>
                <a:sym typeface="Calibri"/>
              </a:rPr>
              <a:t>How have </a:t>
            </a:r>
            <a:r>
              <a:rPr b="1" lang="en" sz="1200">
                <a:solidFill>
                  <a:schemeClr val="accent4"/>
                </a:solidFill>
                <a:latin typeface="Calibri"/>
                <a:ea typeface="Calibri"/>
                <a:cs typeface="Calibri"/>
                <a:sym typeface="Calibri"/>
              </a:rPr>
              <a:t>gaming trends changed over time</a:t>
            </a:r>
            <a:r>
              <a:rPr lang="en" sz="1200">
                <a:solidFill>
                  <a:schemeClr val="accent4"/>
                </a:solidFill>
                <a:latin typeface="Calibri"/>
                <a:ea typeface="Calibri"/>
                <a:cs typeface="Calibri"/>
                <a:sym typeface="Calibri"/>
              </a:rPr>
              <a:t>?</a:t>
            </a:r>
            <a:endParaRPr sz="1200">
              <a:solidFill>
                <a:schemeClr val="accent4"/>
              </a:solidFill>
              <a:latin typeface="Calibri"/>
              <a:ea typeface="Calibri"/>
              <a:cs typeface="Calibri"/>
              <a:sym typeface="Calibri"/>
            </a:endParaRPr>
          </a:p>
          <a:p>
            <a:pPr indent="-304800" lvl="0" marL="457200" rtl="0" algn="l">
              <a:spcBef>
                <a:spcPts val="0"/>
              </a:spcBef>
              <a:spcAft>
                <a:spcPts val="0"/>
              </a:spcAft>
              <a:buClr>
                <a:schemeClr val="accent4"/>
              </a:buClr>
              <a:buSzPts val="1200"/>
              <a:buFont typeface="Calibri"/>
              <a:buChar char="●"/>
            </a:pPr>
            <a:r>
              <a:rPr lang="en" sz="1200">
                <a:solidFill>
                  <a:schemeClr val="accent4"/>
                </a:solidFill>
                <a:latin typeface="Calibri"/>
                <a:ea typeface="Calibri"/>
                <a:cs typeface="Calibri"/>
                <a:sym typeface="Calibri"/>
              </a:rPr>
              <a:t>How has </a:t>
            </a:r>
            <a:r>
              <a:rPr b="1" lang="en" sz="1200">
                <a:solidFill>
                  <a:schemeClr val="accent4"/>
                </a:solidFill>
                <a:latin typeface="Calibri"/>
                <a:ea typeface="Calibri"/>
                <a:cs typeface="Calibri"/>
                <a:sym typeface="Calibri"/>
              </a:rPr>
              <a:t>COVID-19 affected the gaming </a:t>
            </a:r>
            <a:r>
              <a:rPr lang="en" sz="1200">
                <a:solidFill>
                  <a:schemeClr val="accent4"/>
                </a:solidFill>
                <a:latin typeface="Calibri"/>
                <a:ea typeface="Calibri"/>
                <a:cs typeface="Calibri"/>
                <a:sym typeface="Calibri"/>
              </a:rPr>
              <a:t>industry?</a:t>
            </a:r>
            <a:endParaRPr sz="1200">
              <a:solidFill>
                <a:schemeClr val="accent4"/>
              </a:solidFill>
              <a:latin typeface="Calibri"/>
              <a:ea typeface="Calibri"/>
              <a:cs typeface="Calibri"/>
              <a:sym typeface="Calibri"/>
            </a:endParaRPr>
          </a:p>
          <a:p>
            <a:pPr indent="-304800" lvl="0" marL="457200" rtl="0" algn="l">
              <a:spcBef>
                <a:spcPts val="0"/>
              </a:spcBef>
              <a:spcAft>
                <a:spcPts val="0"/>
              </a:spcAft>
              <a:buClr>
                <a:schemeClr val="accent4"/>
              </a:buClr>
              <a:buSzPts val="1200"/>
              <a:buFont typeface="Calibri"/>
              <a:buChar char="●"/>
            </a:pPr>
            <a:r>
              <a:rPr lang="en" sz="1200">
                <a:solidFill>
                  <a:schemeClr val="accent4"/>
                </a:solidFill>
                <a:latin typeface="Calibri"/>
                <a:ea typeface="Calibri"/>
                <a:cs typeface="Calibri"/>
                <a:sym typeface="Calibri"/>
              </a:rPr>
              <a:t>Are there </a:t>
            </a:r>
            <a:r>
              <a:rPr b="1" lang="en" sz="1200">
                <a:solidFill>
                  <a:schemeClr val="accent4"/>
                </a:solidFill>
                <a:latin typeface="Calibri"/>
                <a:ea typeface="Calibri"/>
                <a:cs typeface="Calibri"/>
                <a:sym typeface="Calibri"/>
              </a:rPr>
              <a:t>demographic or geographic patterns</a:t>
            </a:r>
            <a:r>
              <a:rPr lang="en" sz="1200">
                <a:solidFill>
                  <a:schemeClr val="accent4"/>
                </a:solidFill>
                <a:latin typeface="Calibri"/>
                <a:ea typeface="Calibri"/>
                <a:cs typeface="Calibri"/>
                <a:sym typeface="Calibri"/>
              </a:rPr>
              <a:t>?</a:t>
            </a:r>
            <a:endParaRPr sz="1200">
              <a:solidFill>
                <a:schemeClr val="accent4"/>
              </a:solidFill>
              <a:latin typeface="Calibri"/>
              <a:ea typeface="Calibri"/>
              <a:cs typeface="Calibri"/>
              <a:sym typeface="Calibri"/>
            </a:endParaRPr>
          </a:p>
        </p:txBody>
      </p:sp>
      <p:sp>
        <p:nvSpPr>
          <p:cNvPr id="260" name="Google Shape;260;p25"/>
          <p:cNvSpPr txBox="1"/>
          <p:nvPr/>
        </p:nvSpPr>
        <p:spPr>
          <a:xfrm>
            <a:off x="502775" y="3098750"/>
            <a:ext cx="2801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4"/>
                </a:solidFill>
                <a:latin typeface="Roboto"/>
                <a:ea typeface="Roboto"/>
                <a:cs typeface="Roboto"/>
                <a:sym typeface="Roboto"/>
              </a:rPr>
              <a:t>Descriptive </a:t>
            </a:r>
            <a:r>
              <a:rPr b="1" lang="en" sz="1300">
                <a:solidFill>
                  <a:schemeClr val="accent4"/>
                </a:solidFill>
                <a:latin typeface="Roboto"/>
                <a:ea typeface="Roboto"/>
                <a:cs typeface="Roboto"/>
                <a:sym typeface="Roboto"/>
              </a:rPr>
              <a:t>Questions</a:t>
            </a:r>
            <a:endParaRPr b="1" sz="1300">
              <a:solidFill>
                <a:schemeClr val="accent4"/>
              </a:solidFill>
              <a:latin typeface="Roboto"/>
              <a:ea typeface="Roboto"/>
              <a:cs typeface="Roboto"/>
              <a:sym typeface="Roboto"/>
            </a:endParaRPr>
          </a:p>
        </p:txBody>
      </p:sp>
      <p:cxnSp>
        <p:nvCxnSpPr>
          <p:cNvPr id="261" name="Google Shape;261;p25"/>
          <p:cNvCxnSpPr/>
          <p:nvPr/>
        </p:nvCxnSpPr>
        <p:spPr>
          <a:xfrm flipH="1" rot="10800000">
            <a:off x="2388050" y="3300100"/>
            <a:ext cx="1711200" cy="14100"/>
          </a:xfrm>
          <a:prstGeom prst="straightConnector1">
            <a:avLst/>
          </a:prstGeom>
          <a:noFill/>
          <a:ln cap="flat" cmpd="sng" w="9525">
            <a:solidFill>
              <a:schemeClr val="accent4"/>
            </a:solidFill>
            <a:prstDash val="solid"/>
            <a:round/>
            <a:headEnd len="med" w="med" type="none"/>
            <a:tailEnd len="med" w="med" type="none"/>
          </a:ln>
        </p:spPr>
      </p:cxnSp>
      <p:sp>
        <p:nvSpPr>
          <p:cNvPr id="262" name="Google Shape;262;p25"/>
          <p:cNvSpPr txBox="1"/>
          <p:nvPr/>
        </p:nvSpPr>
        <p:spPr>
          <a:xfrm>
            <a:off x="5122525" y="1546975"/>
            <a:ext cx="3459600" cy="2685900"/>
          </a:xfrm>
          <a:prstGeom prst="rect">
            <a:avLst/>
          </a:prstGeom>
          <a:noFill/>
          <a:ln>
            <a:noFill/>
          </a:ln>
        </p:spPr>
        <p:txBody>
          <a:bodyPr anchorCtr="0" anchor="t" bIns="34275" lIns="68575" spcFirstLastPara="1" rIns="68575" wrap="square" tIns="34275">
            <a:spAutoFit/>
          </a:bodyPr>
          <a:lstStyle/>
          <a:p>
            <a:pPr indent="-304800" lvl="0" marL="285750" marR="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Data file included data scraped from </a:t>
            </a:r>
            <a:r>
              <a:rPr b="1" lang="en" sz="1200">
                <a:solidFill>
                  <a:schemeClr val="dk1"/>
                </a:solidFill>
                <a:latin typeface="Calibri"/>
                <a:ea typeface="Calibri"/>
                <a:cs typeface="Calibri"/>
                <a:sym typeface="Calibri"/>
              </a:rPr>
              <a:t>Steam</a:t>
            </a:r>
            <a:r>
              <a:rPr lang="en" sz="1200">
                <a:solidFill>
                  <a:schemeClr val="dk1"/>
                </a:solidFill>
                <a:latin typeface="Calibri"/>
                <a:ea typeface="Calibri"/>
                <a:cs typeface="Calibri"/>
                <a:sym typeface="Calibri"/>
              </a:rPr>
              <a:t> (a game streaming platform) and sourced from Kaggle</a:t>
            </a:r>
            <a:endParaRPr sz="1200">
              <a:solidFill>
                <a:schemeClr val="dk1"/>
              </a:solidFill>
              <a:latin typeface="Calibri"/>
              <a:ea typeface="Calibri"/>
              <a:cs typeface="Calibri"/>
              <a:sym typeface="Calibri"/>
            </a:endParaRPr>
          </a:p>
          <a:p>
            <a:pPr indent="-304800" lvl="0" marL="285750" marR="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The eSports data was </a:t>
            </a:r>
            <a:r>
              <a:rPr lang="en" sz="1200">
                <a:solidFill>
                  <a:schemeClr val="dk1"/>
                </a:solidFill>
                <a:latin typeface="Calibri"/>
                <a:ea typeface="Calibri"/>
                <a:cs typeface="Calibri"/>
                <a:sym typeface="Calibri"/>
              </a:rPr>
              <a:t>the</a:t>
            </a:r>
            <a:r>
              <a:rPr lang="en" sz="1200">
                <a:solidFill>
                  <a:schemeClr val="dk1"/>
                </a:solidFill>
                <a:latin typeface="Calibri"/>
                <a:ea typeface="Calibri"/>
                <a:cs typeface="Calibri"/>
                <a:sym typeface="Calibri"/>
              </a:rPr>
              <a:t> top </a:t>
            </a:r>
            <a:r>
              <a:rPr b="1" lang="en" sz="1200">
                <a:solidFill>
                  <a:schemeClr val="dk1"/>
                </a:solidFill>
                <a:latin typeface="Calibri"/>
                <a:ea typeface="Calibri"/>
                <a:cs typeface="Calibri"/>
                <a:sym typeface="Calibri"/>
              </a:rPr>
              <a:t>1,000</a:t>
            </a:r>
            <a:r>
              <a:rPr lang="en" sz="1200">
                <a:solidFill>
                  <a:schemeClr val="dk1"/>
                </a:solidFill>
                <a:latin typeface="Calibri"/>
                <a:ea typeface="Calibri"/>
                <a:cs typeface="Calibri"/>
                <a:sym typeface="Calibri"/>
              </a:rPr>
              <a:t> earning </a:t>
            </a:r>
            <a:r>
              <a:rPr b="1" lang="en" sz="1200">
                <a:solidFill>
                  <a:schemeClr val="dk1"/>
                </a:solidFill>
                <a:latin typeface="Calibri"/>
                <a:ea typeface="Calibri"/>
                <a:cs typeface="Calibri"/>
                <a:sym typeface="Calibri"/>
              </a:rPr>
              <a:t>eSports players</a:t>
            </a:r>
            <a:r>
              <a:rPr lang="en" sz="1200">
                <a:solidFill>
                  <a:schemeClr val="dk1"/>
                </a:solidFill>
                <a:latin typeface="Calibri"/>
                <a:ea typeface="Calibri"/>
                <a:cs typeface="Calibri"/>
                <a:sym typeface="Calibri"/>
              </a:rPr>
              <a:t>, a </a:t>
            </a:r>
            <a:r>
              <a:rPr lang="en" sz="1200">
                <a:solidFill>
                  <a:schemeClr val="dk1"/>
                </a:solidFill>
                <a:latin typeface="Calibri"/>
                <a:ea typeface="Calibri"/>
                <a:cs typeface="Calibri"/>
                <a:sym typeface="Calibri"/>
              </a:rPr>
              <a:t>history</a:t>
            </a:r>
            <a:r>
              <a:rPr lang="en" sz="1200">
                <a:solidFill>
                  <a:schemeClr val="dk1"/>
                </a:solidFill>
                <a:latin typeface="Calibri"/>
                <a:ea typeface="Calibri"/>
                <a:cs typeface="Calibri"/>
                <a:sym typeface="Calibri"/>
              </a:rPr>
              <a:t> of all eSports tournaments and their winnings</a:t>
            </a:r>
            <a:endParaRPr sz="1200">
              <a:solidFill>
                <a:schemeClr val="dk1"/>
              </a:solidFill>
              <a:latin typeface="Calibri"/>
              <a:ea typeface="Calibri"/>
              <a:cs typeface="Calibri"/>
              <a:sym typeface="Calibri"/>
            </a:endParaRPr>
          </a:p>
          <a:p>
            <a:pPr indent="-304800" lvl="0" marL="285750" marR="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For </a:t>
            </a:r>
            <a:r>
              <a:rPr lang="en" sz="1200">
                <a:solidFill>
                  <a:schemeClr val="dk1"/>
                </a:solidFill>
                <a:latin typeface="Calibri"/>
                <a:ea typeface="Calibri"/>
                <a:cs typeface="Calibri"/>
                <a:sym typeface="Calibri"/>
              </a:rPr>
              <a:t>the </a:t>
            </a:r>
            <a:r>
              <a:rPr b="1" lang="en" sz="1200">
                <a:solidFill>
                  <a:schemeClr val="dk1"/>
                </a:solidFill>
                <a:latin typeface="Calibri"/>
                <a:ea typeface="Calibri"/>
                <a:cs typeface="Calibri"/>
                <a:sym typeface="Calibri"/>
              </a:rPr>
              <a:t>demographic data esportsearnings.com</a:t>
            </a:r>
            <a:r>
              <a:rPr lang="en" sz="1200">
                <a:solidFill>
                  <a:schemeClr val="dk1"/>
                </a:solidFill>
                <a:latin typeface="Calibri"/>
                <a:ea typeface="Calibri"/>
                <a:cs typeface="Calibri"/>
                <a:sym typeface="Calibri"/>
              </a:rPr>
              <a:t> provided player profiles with descriptors like country and age</a:t>
            </a:r>
            <a:endParaRPr sz="1200">
              <a:solidFill>
                <a:schemeClr val="dk1"/>
              </a:solidFill>
              <a:latin typeface="Calibri"/>
              <a:ea typeface="Calibri"/>
              <a:cs typeface="Calibri"/>
              <a:sym typeface="Calibri"/>
            </a:endParaRPr>
          </a:p>
          <a:p>
            <a:pPr indent="-304800" lvl="0" marL="285750" marR="0" rtl="0" algn="l">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There was also the acquisition of </a:t>
            </a:r>
            <a:r>
              <a:rPr b="1" lang="en" sz="1200">
                <a:solidFill>
                  <a:schemeClr val="dk1"/>
                </a:solidFill>
                <a:latin typeface="Calibri"/>
                <a:ea typeface="Calibri"/>
                <a:cs typeface="Calibri"/>
                <a:sym typeface="Calibri"/>
              </a:rPr>
              <a:t>Twitch viewership history</a:t>
            </a:r>
            <a:r>
              <a:rPr lang="en" sz="1200">
                <a:solidFill>
                  <a:schemeClr val="dk1"/>
                </a:solidFill>
                <a:latin typeface="Calibri"/>
                <a:ea typeface="Calibri"/>
                <a:cs typeface="Calibri"/>
                <a:sym typeface="Calibri"/>
              </a:rPr>
              <a:t> sourced from Kaggle</a:t>
            </a:r>
            <a:endParaRPr sz="1200">
              <a:solidFill>
                <a:schemeClr val="dk1"/>
              </a:solidFill>
              <a:latin typeface="Calibri"/>
              <a:ea typeface="Calibri"/>
              <a:cs typeface="Calibri"/>
              <a:sym typeface="Calibri"/>
            </a:endParaRPr>
          </a:p>
          <a:p>
            <a:pPr indent="-317500" lvl="0" marL="285750" marR="0" rtl="0" algn="l">
              <a:spcBef>
                <a:spcPts val="0"/>
              </a:spcBef>
              <a:spcAft>
                <a:spcPts val="0"/>
              </a:spcAft>
              <a:buClr>
                <a:schemeClr val="dk1"/>
              </a:buClr>
              <a:buSzPts val="1400"/>
              <a:buFont typeface="Calibri"/>
              <a:buChar char="●"/>
            </a:pPr>
            <a:r>
              <a:rPr lang="en" sz="1200">
                <a:solidFill>
                  <a:schemeClr val="dk1"/>
                </a:solidFill>
                <a:latin typeface="Calibri"/>
                <a:ea typeface="Calibri"/>
                <a:cs typeface="Calibri"/>
                <a:sym typeface="Calibri"/>
              </a:rPr>
              <a:t>For this part we modeled a lot of </a:t>
            </a:r>
            <a:r>
              <a:rPr b="1" lang="en" sz="1200">
                <a:solidFill>
                  <a:schemeClr val="dk1"/>
                </a:solidFill>
                <a:latin typeface="Calibri"/>
                <a:ea typeface="Calibri"/>
                <a:cs typeface="Calibri"/>
                <a:sym typeface="Calibri"/>
              </a:rPr>
              <a:t>descriptive elements </a:t>
            </a:r>
            <a:r>
              <a:rPr lang="en" sz="1200">
                <a:solidFill>
                  <a:schemeClr val="dk1"/>
                </a:solidFill>
                <a:latin typeface="Calibri"/>
                <a:ea typeface="Calibri"/>
                <a:cs typeface="Calibri"/>
                <a:sym typeface="Calibri"/>
              </a:rPr>
              <a:t>into a few dashboards enabling us to focus on a few key statistics</a:t>
            </a:r>
            <a:endParaRPr sz="1200">
              <a:solidFill>
                <a:schemeClr val="dk1"/>
              </a:solidFill>
              <a:latin typeface="Calibri"/>
              <a:ea typeface="Calibri"/>
              <a:cs typeface="Calibri"/>
              <a:sym typeface="Calibri"/>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6"/>
          <p:cNvSpPr txBox="1"/>
          <p:nvPr>
            <p:ph type="title"/>
          </p:nvPr>
        </p:nvSpPr>
        <p:spPr>
          <a:xfrm>
            <a:off x="311700" y="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What’s Available</a:t>
            </a:r>
            <a:endParaRPr/>
          </a:p>
        </p:txBody>
      </p:sp>
      <p:sp>
        <p:nvSpPr>
          <p:cNvPr id="268" name="Google Shape;268;p26"/>
          <p:cNvSpPr txBox="1"/>
          <p:nvPr>
            <p:ph idx="12" type="sldNum"/>
          </p:nvPr>
        </p:nvSpPr>
        <p:spPr>
          <a:xfrm>
            <a:off x="8595300" y="4891597"/>
            <a:ext cx="548700" cy="252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605"/>
              <a:buFont typeface="Arial"/>
              <a:buNone/>
            </a:pPr>
            <a:fld id="{00000000-1234-1234-1234-123412341234}" type="slidenum">
              <a:rPr lang="en"/>
              <a:t>‹#›</a:t>
            </a:fld>
            <a:endParaRPr/>
          </a:p>
        </p:txBody>
      </p:sp>
      <p:pic>
        <p:nvPicPr>
          <p:cNvPr id="269" name="Google Shape;269;p26"/>
          <p:cNvPicPr preferRelativeResize="0"/>
          <p:nvPr/>
        </p:nvPicPr>
        <p:blipFill>
          <a:blip r:embed="rId3">
            <a:alphaModFix/>
          </a:blip>
          <a:stretch>
            <a:fillRect/>
          </a:stretch>
        </p:blipFill>
        <p:spPr>
          <a:xfrm>
            <a:off x="172700" y="666075"/>
            <a:ext cx="4399300" cy="4172625"/>
          </a:xfrm>
          <a:prstGeom prst="rect">
            <a:avLst/>
          </a:prstGeom>
          <a:noFill/>
          <a:ln>
            <a:noFill/>
          </a:ln>
        </p:spPr>
      </p:pic>
      <p:pic>
        <p:nvPicPr>
          <p:cNvPr id="270" name="Google Shape;270;p26"/>
          <p:cNvPicPr preferRelativeResize="0"/>
          <p:nvPr/>
        </p:nvPicPr>
        <p:blipFill>
          <a:blip r:embed="rId4">
            <a:alphaModFix/>
          </a:blip>
          <a:stretch>
            <a:fillRect/>
          </a:stretch>
        </p:blipFill>
        <p:spPr>
          <a:xfrm>
            <a:off x="4523250" y="666075"/>
            <a:ext cx="3021150" cy="4172625"/>
          </a:xfrm>
          <a:prstGeom prst="rect">
            <a:avLst/>
          </a:prstGeom>
          <a:noFill/>
          <a:ln>
            <a:noFill/>
          </a:ln>
        </p:spPr>
      </p:pic>
      <p:sp>
        <p:nvSpPr>
          <p:cNvPr id="271" name="Google Shape;271;p26"/>
          <p:cNvSpPr txBox="1"/>
          <p:nvPr/>
        </p:nvSpPr>
        <p:spPr>
          <a:xfrm>
            <a:off x="7544400" y="1923300"/>
            <a:ext cx="1509600" cy="209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chemeClr val="accent4"/>
                </a:solidFill>
                <a:latin typeface="Roboto"/>
                <a:ea typeface="Roboto"/>
                <a:cs typeface="Roboto"/>
                <a:sym typeface="Roboto"/>
              </a:rPr>
              <a:t>Steamcharts</a:t>
            </a:r>
            <a:r>
              <a:rPr b="1" lang="en" sz="1200" u="sng">
                <a:solidFill>
                  <a:schemeClr val="accent4"/>
                </a:solidFill>
                <a:latin typeface="Roboto"/>
                <a:ea typeface="Roboto"/>
                <a:cs typeface="Roboto"/>
                <a:sym typeface="Roboto"/>
              </a:rPr>
              <a:t>:</a:t>
            </a:r>
            <a:endParaRPr b="1" sz="1200" u="sng">
              <a:solidFill>
                <a:schemeClr val="accent4"/>
              </a:solidFill>
              <a:latin typeface="Roboto"/>
              <a:ea typeface="Roboto"/>
              <a:cs typeface="Roboto"/>
              <a:sym typeface="Roboto"/>
            </a:endParaRPr>
          </a:p>
          <a:p>
            <a:pPr indent="-304800" lvl="0" marL="457200" rtl="0" algn="l">
              <a:spcBef>
                <a:spcPts val="0"/>
              </a:spcBef>
              <a:spcAft>
                <a:spcPts val="0"/>
              </a:spcAft>
              <a:buClr>
                <a:schemeClr val="accent4"/>
              </a:buClr>
              <a:buSzPts val="1200"/>
              <a:buFont typeface="Roboto"/>
              <a:buChar char="●"/>
            </a:pPr>
            <a:r>
              <a:rPr b="1" lang="en" sz="1200">
                <a:solidFill>
                  <a:schemeClr val="accent4"/>
                </a:solidFill>
                <a:latin typeface="Roboto"/>
                <a:ea typeface="Roboto"/>
                <a:cs typeface="Roboto"/>
                <a:sym typeface="Roboto"/>
              </a:rPr>
              <a:t>Exist</a:t>
            </a:r>
            <a:endParaRPr b="1" sz="1200">
              <a:solidFill>
                <a:schemeClr val="accent4"/>
              </a:solidFill>
              <a:latin typeface="Roboto"/>
              <a:ea typeface="Roboto"/>
              <a:cs typeface="Roboto"/>
              <a:sym typeface="Roboto"/>
            </a:endParaRPr>
          </a:p>
          <a:p>
            <a:pPr indent="-304800" lvl="0" marL="457200" rtl="0" algn="l">
              <a:spcBef>
                <a:spcPts val="0"/>
              </a:spcBef>
              <a:spcAft>
                <a:spcPts val="0"/>
              </a:spcAft>
              <a:buClr>
                <a:schemeClr val="accent4"/>
              </a:buClr>
              <a:buSzPts val="1200"/>
              <a:buFont typeface="Roboto"/>
              <a:buChar char="●"/>
            </a:pPr>
            <a:r>
              <a:rPr b="1" lang="en" sz="1200">
                <a:solidFill>
                  <a:schemeClr val="accent4"/>
                </a:solidFill>
                <a:latin typeface="Roboto"/>
                <a:ea typeface="Roboto"/>
                <a:cs typeface="Roboto"/>
                <a:sym typeface="Roboto"/>
              </a:rPr>
              <a:t>Summary</a:t>
            </a:r>
            <a:endParaRPr b="1" sz="1200">
              <a:solidFill>
                <a:schemeClr val="accent4"/>
              </a:solidFill>
              <a:latin typeface="Roboto"/>
              <a:ea typeface="Roboto"/>
              <a:cs typeface="Roboto"/>
              <a:sym typeface="Roboto"/>
            </a:endParaRPr>
          </a:p>
          <a:p>
            <a:pPr indent="-304800" lvl="0" marL="457200" rtl="0" algn="l">
              <a:spcBef>
                <a:spcPts val="0"/>
              </a:spcBef>
              <a:spcAft>
                <a:spcPts val="0"/>
              </a:spcAft>
              <a:buClr>
                <a:schemeClr val="accent4"/>
              </a:buClr>
              <a:buSzPts val="1200"/>
              <a:buFont typeface="Roboto"/>
              <a:buChar char="●"/>
            </a:pPr>
            <a:r>
              <a:rPr b="1" lang="en" sz="1200">
                <a:solidFill>
                  <a:schemeClr val="accent4"/>
                </a:solidFill>
                <a:latin typeface="Roboto"/>
                <a:ea typeface="Roboto"/>
                <a:cs typeface="Roboto"/>
                <a:sym typeface="Roboto"/>
              </a:rPr>
              <a:t>Spreadsheet esque</a:t>
            </a:r>
            <a:endParaRPr b="1" sz="1200">
              <a:solidFill>
                <a:schemeClr val="accent4"/>
              </a:solidFill>
              <a:latin typeface="Roboto"/>
              <a:ea typeface="Roboto"/>
              <a:cs typeface="Roboto"/>
              <a:sym typeface="Roboto"/>
            </a:endParaRPr>
          </a:p>
          <a:p>
            <a:pPr indent="0" lvl="0" marL="0" rtl="0" algn="l">
              <a:spcBef>
                <a:spcPts val="0"/>
              </a:spcBef>
              <a:spcAft>
                <a:spcPts val="0"/>
              </a:spcAft>
              <a:buNone/>
            </a:pPr>
            <a:r>
              <a:t/>
            </a:r>
            <a:endParaRPr b="1" sz="1200">
              <a:solidFill>
                <a:schemeClr val="accent4"/>
              </a:solidFill>
              <a:latin typeface="Roboto"/>
              <a:ea typeface="Roboto"/>
              <a:cs typeface="Roboto"/>
              <a:sym typeface="Roboto"/>
            </a:endParaRPr>
          </a:p>
          <a:p>
            <a:pPr indent="0" lvl="0" marL="0" rtl="0" algn="l">
              <a:spcBef>
                <a:spcPts val="0"/>
              </a:spcBef>
              <a:spcAft>
                <a:spcPts val="0"/>
              </a:spcAft>
              <a:buNone/>
            </a:pPr>
            <a:r>
              <a:rPr b="1" lang="en" sz="1200">
                <a:solidFill>
                  <a:schemeClr val="accent4"/>
                </a:solidFill>
                <a:latin typeface="Roboto"/>
                <a:ea typeface="Roboto"/>
                <a:cs typeface="Roboto"/>
                <a:sym typeface="Roboto"/>
              </a:rPr>
              <a:t>We aim to append</a:t>
            </a:r>
            <a:r>
              <a:rPr b="1" lang="en" sz="1200">
                <a:solidFill>
                  <a:schemeClr val="accent4"/>
                </a:solidFill>
                <a:latin typeface="Roboto"/>
                <a:ea typeface="Roboto"/>
                <a:cs typeface="Roboto"/>
                <a:sym typeface="Roboto"/>
              </a:rPr>
              <a:t> data from different sources to better visualize the scap</a:t>
            </a:r>
            <a:r>
              <a:rPr b="1" lang="en" sz="1200">
                <a:solidFill>
                  <a:srgbClr val="FF0000"/>
                </a:solidFill>
                <a:latin typeface="Roboto"/>
                <a:ea typeface="Roboto"/>
                <a:cs typeface="Roboto"/>
                <a:sym typeface="Roboto"/>
              </a:rPr>
              <a:t>e</a:t>
            </a:r>
            <a:endParaRPr b="1" sz="1200">
              <a:solidFill>
                <a:srgbClr val="FF0000"/>
              </a:solidFill>
              <a:latin typeface="Roboto"/>
              <a:ea typeface="Roboto"/>
              <a:cs typeface="Roboto"/>
              <a:sym typeface="Roboto"/>
            </a:endParaRPr>
          </a:p>
        </p:txBody>
      </p:sp>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